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 id="2147483721" r:id="rId3"/>
    <p:sldMasterId id="2147483733" r:id="rId4"/>
    <p:sldMasterId id="2147483745" r:id="rId5"/>
    <p:sldMasterId id="2147483757" r:id="rId6"/>
  </p:sldMasterIdLst>
  <p:notesMasterIdLst>
    <p:notesMasterId r:id="rId54"/>
  </p:notesMasterIdLst>
  <p:sldIdLst>
    <p:sldId id="347" r:id="rId7"/>
    <p:sldId id="323" r:id="rId8"/>
    <p:sldId id="327" r:id="rId9"/>
    <p:sldId id="345" r:id="rId10"/>
    <p:sldId id="342" r:id="rId11"/>
    <p:sldId id="349" r:id="rId12"/>
    <p:sldId id="350" r:id="rId13"/>
    <p:sldId id="351" r:id="rId14"/>
    <p:sldId id="346" r:id="rId15"/>
    <p:sldId id="258" r:id="rId16"/>
    <p:sldId id="352" r:id="rId17"/>
    <p:sldId id="343" r:id="rId18"/>
    <p:sldId id="279" r:id="rId19"/>
    <p:sldId id="292" r:id="rId20"/>
    <p:sldId id="293" r:id="rId21"/>
    <p:sldId id="294" r:id="rId22"/>
    <p:sldId id="324" r:id="rId23"/>
    <p:sldId id="329" r:id="rId24"/>
    <p:sldId id="330" r:id="rId25"/>
    <p:sldId id="320" r:id="rId26"/>
    <p:sldId id="326" r:id="rId27"/>
    <p:sldId id="354" r:id="rId28"/>
    <p:sldId id="357" r:id="rId29"/>
    <p:sldId id="289" r:id="rId30"/>
    <p:sldId id="355" r:id="rId31"/>
    <p:sldId id="298" r:id="rId32"/>
    <p:sldId id="332" r:id="rId33"/>
    <p:sldId id="299" r:id="rId34"/>
    <p:sldId id="331" r:id="rId35"/>
    <p:sldId id="334" r:id="rId36"/>
    <p:sldId id="319" r:id="rId37"/>
    <p:sldId id="333" r:id="rId38"/>
    <p:sldId id="291" r:id="rId39"/>
    <p:sldId id="335" r:id="rId40"/>
    <p:sldId id="336" r:id="rId41"/>
    <p:sldId id="337" r:id="rId42"/>
    <p:sldId id="359" r:id="rId43"/>
    <p:sldId id="360" r:id="rId44"/>
    <p:sldId id="358" r:id="rId45"/>
    <p:sldId id="361" r:id="rId46"/>
    <p:sldId id="362" r:id="rId47"/>
    <p:sldId id="364" r:id="rId48"/>
    <p:sldId id="356" r:id="rId49"/>
    <p:sldId id="339" r:id="rId50"/>
    <p:sldId id="363" r:id="rId51"/>
    <p:sldId id="365" r:id="rId52"/>
    <p:sldId id="344" r:id="rId53"/>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0769" autoAdjust="0"/>
  </p:normalViewPr>
  <p:slideViewPr>
    <p:cSldViewPr>
      <p:cViewPr varScale="1">
        <p:scale>
          <a:sx n="83" d="100"/>
          <a:sy n="83" d="100"/>
        </p:scale>
        <p:origin x="-159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05"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05" fontAlgn="auto">
              <a:spcBef>
                <a:spcPts val="0"/>
              </a:spcBef>
              <a:spcAft>
                <a:spcPts val="0"/>
              </a:spcAft>
              <a:defRPr sz="1200" smtClean="0">
                <a:latin typeface="+mn-lt"/>
              </a:defRPr>
            </a:lvl1pPr>
          </a:lstStyle>
          <a:p>
            <a:pPr>
              <a:defRPr/>
            </a:pPr>
            <a:fld id="{190F89F6-4D8C-4388-91A8-683623B1C95E}" type="datetimeFigureOut">
              <a:rPr lang="en-AU"/>
              <a:pPr>
                <a:defRPr/>
              </a:pPr>
              <a:t>12/08/2013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305"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305" fontAlgn="auto">
              <a:spcBef>
                <a:spcPts val="0"/>
              </a:spcBef>
              <a:spcAft>
                <a:spcPts val="0"/>
              </a:spcAft>
              <a:defRPr sz="1200" smtClean="0">
                <a:latin typeface="+mn-lt"/>
              </a:defRPr>
            </a:lvl1pPr>
          </a:lstStyle>
          <a:p>
            <a:pPr>
              <a:defRPr/>
            </a:pPr>
            <a:fld id="{F1637B8B-02F6-4A8E-86F1-48FF22CB27EB}" type="slidenum">
              <a:rPr lang="en-AU"/>
              <a:pPr>
                <a:defRPr/>
              </a:pPr>
              <a:t>‹#›</a:t>
            </a:fld>
            <a:endParaRPr lang="en-AU"/>
          </a:p>
        </p:txBody>
      </p:sp>
    </p:spTree>
    <p:extLst>
      <p:ext uri="{BB962C8B-B14F-4D97-AF65-F5344CB8AC3E}">
        <p14:creationId xmlns:p14="http://schemas.microsoft.com/office/powerpoint/2010/main" val="2619299693"/>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pringerlink.com.ezproxy.library.uq.edu.au/content/qekaf75cw641rurj/fulltex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1EAD3F7-EE2D-4ABD-A551-5358935AD07A}" type="slidenum">
              <a:rPr lang="en-AU">
                <a:solidFill>
                  <a:srgbClr val="000000"/>
                </a:solidFill>
              </a:rPr>
              <a:pPr defTabSz="912813" fontAlgn="base">
                <a:spcBef>
                  <a:spcPct val="0"/>
                </a:spcBef>
                <a:spcAft>
                  <a:spcPct val="0"/>
                </a:spcAft>
              </a:pPr>
              <a:t>3</a:t>
            </a:fld>
            <a:endParaRPr lang="en-AU">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FDBE528-2A6C-440B-BF15-9CD91ABF90D3}" type="slidenum">
              <a:rPr lang="en-AU">
                <a:solidFill>
                  <a:srgbClr val="000000"/>
                </a:solidFill>
              </a:rPr>
              <a:pPr defTabSz="912813" fontAlgn="base">
                <a:spcBef>
                  <a:spcPct val="0"/>
                </a:spcBef>
                <a:spcAft>
                  <a:spcPct val="0"/>
                </a:spcAft>
              </a:pPr>
              <a:t>29</a:t>
            </a:fld>
            <a:endParaRPr lang="en-AU">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CDEF153-44BD-4EDC-9E1C-C867EBC810F0}" type="slidenum">
              <a:rPr lang="en-AU">
                <a:solidFill>
                  <a:srgbClr val="000000"/>
                </a:solidFill>
              </a:rPr>
              <a:pPr defTabSz="912813" fontAlgn="base">
                <a:spcBef>
                  <a:spcPct val="0"/>
                </a:spcBef>
                <a:spcAft>
                  <a:spcPct val="0"/>
                </a:spcAft>
              </a:pPr>
              <a:t>34</a:t>
            </a:fld>
            <a:endParaRPr lang="en-AU">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6BB5619-8B67-4A44-8727-0755CF517443}" type="slidenum">
              <a:rPr lang="en-AU">
                <a:solidFill>
                  <a:srgbClr val="000000"/>
                </a:solidFill>
              </a:rPr>
              <a:pPr defTabSz="912813" fontAlgn="base">
                <a:spcBef>
                  <a:spcPct val="0"/>
                </a:spcBef>
                <a:spcAft>
                  <a:spcPct val="0"/>
                </a:spcAft>
              </a:pPr>
              <a:t>35</a:t>
            </a:fld>
            <a:endParaRPr lang="en-AU">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7B643AF-BE12-45A0-BF05-ABB0CF3A8B27}" type="slidenum">
              <a:rPr lang="en-AU">
                <a:solidFill>
                  <a:srgbClr val="000000"/>
                </a:solidFill>
              </a:rPr>
              <a:pPr defTabSz="912813" fontAlgn="base">
                <a:spcBef>
                  <a:spcPct val="0"/>
                </a:spcBef>
                <a:spcAft>
                  <a:spcPct val="0"/>
                </a:spcAft>
              </a:pPr>
              <a:t>36</a:t>
            </a:fld>
            <a:endParaRPr lang="en-AU">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For clinicians, these are perhaps the most immediately useful applications of this material.</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5B8B646-0A27-4280-8989-62F8EB7F2CAB}" type="slidenum">
              <a:rPr lang="en-AU"/>
              <a:pPr defTabSz="912813" fontAlgn="base">
                <a:spcBef>
                  <a:spcPct val="0"/>
                </a:spcBef>
                <a:spcAft>
                  <a:spcPct val="0"/>
                </a:spcAft>
              </a:pPr>
              <a:t>37</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185541B-F815-40E2-8C2F-3A895348D1AC}" type="slidenum">
              <a:rPr lang="en-AU">
                <a:solidFill>
                  <a:srgbClr val="000000"/>
                </a:solidFill>
              </a:rPr>
              <a:pPr defTabSz="912813" fontAlgn="base">
                <a:spcBef>
                  <a:spcPct val="0"/>
                </a:spcBef>
                <a:spcAft>
                  <a:spcPct val="0"/>
                </a:spcAft>
              </a:pPr>
              <a:t>44</a:t>
            </a:fld>
            <a:endParaRPr lang="en-AU">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For clinicians, these are perhaps the most immediately useful applications of this material.</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5B8B646-0A27-4280-8989-62F8EB7F2CAB}" type="slidenum">
              <a:rPr lang="en-AU"/>
              <a:pPr defTabSz="912813" fontAlgn="base">
                <a:spcBef>
                  <a:spcPct val="0"/>
                </a:spcBef>
                <a:spcAft>
                  <a:spcPct val="0"/>
                </a:spcAft>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For clinicians, these are perhaps the most immediately useful applications of this material.</a:t>
            </a:r>
          </a:p>
        </p:txBody>
      </p:sp>
      <p:sp>
        <p:nvSpPr>
          <p:cNvPr id="184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79BD559-7D98-40CA-90AD-9A130E5E0C90}" type="slidenum">
              <a:rPr lang="en-AU" sz="1200">
                <a:latin typeface="Calibri" pitchFamily="34" charset="0"/>
              </a:rPr>
              <a:pPr algn="r"/>
              <a:t>9</a:t>
            </a:fld>
            <a:endParaRPr lang="en-AU"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DC4EDEC-B08B-4FEB-8A45-D09F5E305675}" type="slidenum">
              <a:rPr lang="en-AU"/>
              <a:pPr defTabSz="912813" fontAlgn="base">
                <a:spcBef>
                  <a:spcPct val="0"/>
                </a:spcBef>
                <a:spcAft>
                  <a:spcPct val="0"/>
                </a:spcAft>
              </a:pPr>
              <a:t>10</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p:txBody>
          <a:bodyPr wrap="square" numCol="1" anchor="t" anchorCtr="0" compatLnSpc="1">
            <a:prstTxWarp prst="textNoShape">
              <a:avLst/>
            </a:prstTxWarp>
          </a:bodyPr>
          <a:lstStyle/>
          <a:p>
            <a:pPr>
              <a:spcBef>
                <a:spcPct val="0"/>
              </a:spcBef>
            </a:pPr>
            <a:r>
              <a:rPr lang="en-AU" b="1" smtClean="0">
                <a:effectLst>
                  <a:outerShdw blurRad="38100" dist="38100" dir="2700000" algn="tl">
                    <a:srgbClr val="C0C0C0"/>
                  </a:outerShdw>
                </a:effectLst>
              </a:rPr>
              <a:t>I find this picture quite inspirational, as it represents the sort of confluence of rigorous, seminal science at Harvard University in the 1950’s.</a:t>
            </a:r>
          </a:p>
          <a:p>
            <a:pPr>
              <a:spcBef>
                <a:spcPct val="0"/>
              </a:spcBef>
            </a:pPr>
            <a:endParaRPr lang="en-AU" b="1" smtClean="0">
              <a:effectLst>
                <a:outerShdw blurRad="38100" dist="38100" dir="2700000" algn="tl">
                  <a:srgbClr val="C0C0C0"/>
                </a:outerShdw>
              </a:effectLst>
            </a:endParaRPr>
          </a:p>
          <a:p>
            <a:pPr>
              <a:spcBef>
                <a:spcPct val="0"/>
              </a:spcBef>
            </a:pPr>
            <a:r>
              <a:rPr lang="en-AU" b="1" smtClean="0">
                <a:effectLst>
                  <a:outerShdw blurRad="38100" dist="38100" dir="2700000" algn="tl">
                    <a:srgbClr val="C0C0C0"/>
                  </a:outerShdw>
                </a:effectLst>
              </a:rPr>
              <a:t>B.F. Skinner </a:t>
            </a:r>
            <a:r>
              <a:rPr lang="en-AU" smtClean="0">
                <a:effectLst>
                  <a:outerShdw blurRad="38100" dist="38100" dir="2700000" algn="tl">
                    <a:srgbClr val="C0C0C0"/>
                  </a:outerShdw>
                </a:effectLst>
              </a:rPr>
              <a:t>is well known to all as the psychological scientist whose astonishing radical behaviorism forms the foundations of modern contextual behavioral science – CBS, RFT, ACT. </a:t>
            </a:r>
          </a:p>
          <a:p>
            <a:pPr>
              <a:spcBef>
                <a:spcPct val="0"/>
              </a:spcBef>
            </a:pPr>
            <a:endParaRPr lang="en-AU" smtClean="0">
              <a:effectLst>
                <a:outerShdw blurRad="38100" dist="38100" dir="2700000" algn="tl">
                  <a:srgbClr val="C0C0C0"/>
                </a:outerShdw>
              </a:effectLst>
            </a:endParaRPr>
          </a:p>
          <a:p>
            <a:pPr>
              <a:spcBef>
                <a:spcPct val="0"/>
              </a:spcBef>
            </a:pPr>
            <a:r>
              <a:rPr lang="en-AU" b="1" smtClean="0">
                <a:effectLst>
                  <a:outerShdw blurRad="38100" dist="38100" dir="2700000" algn="tl">
                    <a:srgbClr val="C0C0C0"/>
                  </a:outerShdw>
                </a:effectLst>
              </a:rPr>
              <a:t>J.R. Pappenheimer </a:t>
            </a:r>
            <a:r>
              <a:rPr lang="en-AU" smtClean="0">
                <a:effectLst>
                  <a:outerShdw blurRad="38100" dist="38100" dir="2700000" algn="tl">
                    <a:srgbClr val="C0C0C0"/>
                  </a:outerShdw>
                </a:effectLst>
              </a:rPr>
              <a:t>was a physiologist at Harvard who discovered, intensively researched and published the basis for the ubiquitous key physiological phenomenon of osmosis, eg </a:t>
            </a:r>
            <a:r>
              <a:rPr lang="en-AU" i="1" smtClean="0"/>
              <a:t>Pappenheimer, J. R. et al. Filtration, diffusion and molecular sieving through peripheral capillary membranes. Am. J. Physiol. 167: 13-46, 1951</a:t>
            </a:r>
          </a:p>
          <a:p>
            <a:pPr>
              <a:spcBef>
                <a:spcPct val="0"/>
              </a:spcBef>
            </a:pPr>
            <a:endParaRPr lang="en-AU" i="1" smtClean="0"/>
          </a:p>
          <a:p>
            <a:pPr>
              <a:spcBef>
                <a:spcPct val="0"/>
              </a:spcBef>
            </a:pPr>
            <a:r>
              <a:rPr lang="en-AU" b="1" smtClean="0">
                <a:effectLst>
                  <a:outerShdw blurRad="38100" dist="38100" dir="2700000" algn="tl">
                    <a:srgbClr val="C0C0C0"/>
                  </a:outerShdw>
                </a:effectLst>
              </a:rPr>
              <a:t>P.B Dews will, I hope, become well known to you all as the father of behavioral pharmacology – </a:t>
            </a:r>
            <a:r>
              <a:rPr lang="en-AU" smtClean="0">
                <a:effectLst>
                  <a:outerShdw blurRad="38100" dist="38100" dir="2700000" algn="tl">
                    <a:srgbClr val="C0C0C0"/>
                  </a:outerShdw>
                </a:effectLst>
              </a:rPr>
              <a:t>and here is a nice account of his arrival at Harvard, and his connection to Skinner…</a:t>
            </a:r>
          </a:p>
          <a:p>
            <a:pPr>
              <a:spcBef>
                <a:spcPct val="0"/>
              </a:spcBef>
            </a:pPr>
            <a:endParaRPr lang="en-AU" b="1" smtClean="0">
              <a:effectLst>
                <a:outerShdw blurRad="38100" dist="38100" dir="2700000" algn="tl">
                  <a:srgbClr val="C0C0C0"/>
                </a:outerShdw>
              </a:effectLst>
            </a:endParaRPr>
          </a:p>
          <a:p>
            <a:pPr>
              <a:spcBef>
                <a:spcPct val="0"/>
              </a:spcBef>
            </a:pPr>
            <a:r>
              <a:rPr lang="en-AU" b="1" smtClean="0"/>
              <a:t>Dews was hired to the post of Instructor in Pharmacology at Harvard Medical School in January 1953 </a:t>
            </a:r>
            <a:r>
              <a:rPr lang="en-AU" smtClean="0"/>
              <a:t>by Professor Otto Krayer, and spent the remainder of his academic career at Harvard. </a:t>
            </a:r>
            <a:r>
              <a:rPr lang="en-AU" b="1" smtClean="0"/>
              <a:t>Krayer told Dews to call on B. F. Skinner in the Department of Psychology at Harvard University, who had told Krayer that he (Skinner) had techniques that would be useful in pharmacology.(!!</a:t>
            </a:r>
            <a:r>
              <a:rPr lang="en-AU" b="1" smtClean="0">
                <a:sym typeface="Wingdings" pitchFamily="2" charset="2"/>
              </a:rPr>
              <a:t>!!)</a:t>
            </a:r>
            <a:r>
              <a:rPr lang="en-AU" b="1" smtClean="0"/>
              <a:t> </a:t>
            </a:r>
            <a:r>
              <a:rPr lang="en-AU" smtClean="0"/>
              <a:t>The results of that meeting were colorfully recounted by Dews at a meeting of the European Behavioural Pharmacology Society (Dews, 1997). Dews met briefly with Skinner, and was then shown around the laboratory by Skinner's younger associate, C. B. Ferster. As Dews tells the story, he immediately felt at home in the laboratory; he sensed that he had found what was needed to objectively study the behavioral effects of drugs. The functional character of the laboratory was more like a physiology or pharmacology laboratory than what he had expected from a psychology laboratory. The likely leading contribution to his comfort with the laboratory environment was the kymograph-like tracings of the cumulative recorders drawing records of behavior occurring in time, and in systematic relation to environmental events.</a:t>
            </a:r>
          </a:p>
          <a:p>
            <a:pPr>
              <a:spcBef>
                <a:spcPct val="0"/>
              </a:spcBef>
            </a:pPr>
            <a:r>
              <a:rPr lang="en-AU" smtClean="0"/>
              <a:t>Dews and Ferster immediately launched studies on the behavioral effects of drugs, some of which were published in Ferster and Skinner's compendium, Schedules of Reinforcement (Ferster and Skinner, 1957)…</a:t>
            </a:r>
          </a:p>
          <a:p>
            <a:pPr>
              <a:spcBef>
                <a:spcPct val="0"/>
              </a:spcBef>
            </a:pPr>
            <a:endParaRPr lang="en-AU" smtClean="0"/>
          </a:p>
          <a:p>
            <a:pPr>
              <a:spcBef>
                <a:spcPct val="0"/>
              </a:spcBef>
            </a:pPr>
            <a:r>
              <a:rPr lang="en-AU" b="1" smtClean="0"/>
              <a:t>Finally for historical viewpoint linking the above, pointing to just how important these 3 scientists remain, here is a very cool and telling quotation from PB Dews 1963:</a:t>
            </a:r>
          </a:p>
          <a:p>
            <a:pPr>
              <a:spcBef>
                <a:spcPct val="0"/>
              </a:spcBef>
            </a:pPr>
            <a:endParaRPr lang="en-AU" smtClean="0"/>
          </a:p>
          <a:p>
            <a:pPr>
              <a:spcBef>
                <a:spcPct val="0"/>
              </a:spcBef>
            </a:pPr>
            <a:r>
              <a:rPr lang="en-AU" smtClean="0"/>
              <a:t>In emphasizing the importance of schedules it is not intended to imply that all of psychology should be reduced to a study of them. An influence can be all pervading without being all embracing. No one would maintain that all mechanisms of physiology can be reduced to the laws of osmosis; yet osmotic phenomena are ubiquitous in physiology; whenever they can operate, they do; and the student of any physiological mechanism ignores osmosis at his peril. Similarly, it is suggested that schedule influences operate generally in psychology; that when these influences can operate, they will; and that a student of any problem in psychology - whether it be motivation, generalization, discrimination or the functions of the frontal lobes - ignores the consequences of the precise scheduling arrangements of his experiments at his peril. (pp 8-9)</a:t>
            </a:r>
          </a:p>
          <a:p>
            <a:pPr>
              <a:spcBef>
                <a:spcPct val="0"/>
              </a:spcBef>
            </a:pPr>
            <a:endParaRPr lang="en-AU" smtClean="0"/>
          </a:p>
          <a:p>
            <a:pPr>
              <a:spcBef>
                <a:spcPct val="0"/>
              </a:spcBef>
            </a:pPr>
            <a:r>
              <a:rPr lang="en-AU" smtClean="0"/>
              <a:t>Dews' (</a:t>
            </a:r>
            <a:r>
              <a:rPr lang="en-AU" i="1" u="sng" smtClean="0">
                <a:hlinkClick r:id="rId3"/>
              </a:rPr>
              <a:t>1963</a:t>
            </a:r>
            <a:r>
              <a:rPr lang="en-AU" smtClean="0"/>
              <a:t>) comparison of reinforcement schedules in behavioral pharmacology to osmosis in physiology remains as valid and relevant today as it was when he originally made the observation. Although we cannot explain all behavior, or all effects of drugs on behavior by reference to the environmental contingencies of reinforcement, whenever contingencies of reinforcement can influence behavior they will.</a:t>
            </a:r>
          </a:p>
          <a:p>
            <a:pPr>
              <a:spcBef>
                <a:spcPct val="0"/>
              </a:spcBef>
            </a:pPr>
            <a:endParaRPr lang="en-AU" b="1" smtClean="0">
              <a:effectLst>
                <a:outerShdw blurRad="38100" dist="38100" dir="2700000" algn="tl">
                  <a:srgbClr val="C0C0C0"/>
                </a:outerShdw>
              </a:effectLst>
            </a:endParaRPr>
          </a:p>
          <a:p>
            <a:pPr>
              <a:spcBef>
                <a:spcPct val="0"/>
              </a:spcBef>
            </a:pPr>
            <a:r>
              <a:rPr lang="en-AU" smtClean="0"/>
              <a:t>Dews PB (1963) Behavioral effects of drugs. In: Farber SM, Wilson RHL (eds) Conflict and creativity, control of the mind, part 2. McGraw-Hill, New York</a:t>
            </a:r>
          </a:p>
          <a:p>
            <a:pPr>
              <a:spcBef>
                <a:spcPct val="0"/>
              </a:spcBef>
            </a:pPr>
            <a:endParaRPr lang="en-AU" b="1" smtClean="0">
              <a:effectLst>
                <a:outerShdw blurRad="38100" dist="38100" dir="2700000" algn="tl">
                  <a:srgbClr val="C0C0C0"/>
                </a:outerShdw>
              </a:effectLst>
            </a:endParaRPr>
          </a:p>
          <a:p>
            <a:pPr>
              <a:spcBef>
                <a:spcPct val="0"/>
              </a:spcBef>
            </a:pPr>
            <a:r>
              <a:rPr lang="en-AU" b="1" smtClean="0">
                <a:effectLst>
                  <a:outerShdw blurRad="38100" dist="38100" dir="2700000" algn="tl">
                    <a:srgbClr val="C0C0C0"/>
                  </a:outerShdw>
                </a:effectLst>
              </a:rPr>
              <a:t>BY 1955 DEWS HAD PUBLISHED </a:t>
            </a:r>
            <a:r>
              <a:rPr lang="en-AU" smtClean="0">
                <a:effectLst>
                  <a:outerShdw blurRad="38100" dist="38100" dir="2700000" algn="tl">
                    <a:srgbClr val="C0C0C0"/>
                  </a:outerShdw>
                </a:effectLst>
              </a:rPr>
              <a:t>THE FIRST AND STILL CRITICALLY IMPORTANT EXPERIMENTAL FINDING FROM </a:t>
            </a:r>
            <a:r>
              <a:rPr lang="en-AU" b="1" smtClean="0">
                <a:effectLst>
                  <a:outerShdw blurRad="38100" dist="38100" dir="2700000" algn="tl">
                    <a:srgbClr val="C0C0C0"/>
                  </a:outerShdw>
                </a:effectLst>
              </a:rPr>
              <a:t>THE HARVARD PSYCHOBIOLOGY LABORATORY</a:t>
            </a:r>
            <a:r>
              <a:rPr lang="en-AU" smtClean="0">
                <a:effectLst>
                  <a:outerShdw blurRad="38100" dist="38100" dir="2700000" algn="tl">
                    <a:srgbClr val="C0C0C0"/>
                  </a:outerShdw>
                </a:effectLst>
              </a:rPr>
              <a:t> (see also following slides ) </a:t>
            </a:r>
            <a:r>
              <a:rPr lang="en-AU" smtClean="0">
                <a:effectLst>
                  <a:outerShdw blurRad="38100" dist="38100" dir="2700000" algn="tl">
                    <a:srgbClr val="C0C0C0"/>
                  </a:outerShdw>
                </a:effectLst>
                <a:sym typeface="Wingdings" pitchFamily="2" charset="2"/>
              </a:rPr>
              <a:t> I’ve highlighted critically important details…</a:t>
            </a:r>
            <a:endParaRPr lang="en-AU" smtClean="0">
              <a:effectLst>
                <a:outerShdw blurRad="38100" dist="38100" dir="2700000" algn="tl">
                  <a:srgbClr val="C0C0C0"/>
                </a:outerShdw>
              </a:effectLst>
            </a:endParaRPr>
          </a:p>
          <a:p>
            <a:pPr>
              <a:spcBef>
                <a:spcPct val="0"/>
              </a:spcBef>
            </a:pPr>
            <a:endParaRPr lang="en-AU" b="1" u="sng" smtClean="0">
              <a:effectLst>
                <a:outerShdw blurRad="38100" dist="38100" dir="2700000" algn="tl">
                  <a:srgbClr val="C0C0C0"/>
                </a:outerShdw>
              </a:effectLst>
            </a:endParaRPr>
          </a:p>
          <a:p>
            <a:pPr>
              <a:spcBef>
                <a:spcPct val="0"/>
              </a:spcBef>
            </a:pPr>
            <a:r>
              <a:rPr lang="en-AU" b="1" u="sng" smtClean="0">
                <a:effectLst>
                  <a:outerShdw blurRad="38100" dist="38100" dir="2700000" algn="tl">
                    <a:srgbClr val="C0C0C0"/>
                  </a:outerShdw>
                </a:effectLst>
              </a:rPr>
              <a:t>Dews, P.B. Studies on behavior. I. </a:t>
            </a:r>
            <a:r>
              <a:rPr lang="en-AU" b="1" smtClean="0">
                <a:effectLst>
                  <a:outerShdw blurRad="38100" dist="38100" dir="2700000" algn="tl">
                    <a:srgbClr val="C0C0C0"/>
                  </a:outerShdw>
                </a:effectLst>
              </a:rPr>
              <a:t/>
            </a:r>
            <a:br>
              <a:rPr lang="en-AU" b="1" smtClean="0">
                <a:effectLst>
                  <a:outerShdw blurRad="38100" dist="38100" dir="2700000" algn="tl">
                    <a:srgbClr val="C0C0C0"/>
                  </a:outerShdw>
                </a:effectLst>
              </a:rPr>
            </a:br>
            <a:r>
              <a:rPr lang="en-AU" b="1" smtClean="0">
                <a:effectLst>
                  <a:outerShdw blurRad="38100" dist="38100" dir="2700000" algn="tl">
                    <a:srgbClr val="C0C0C0"/>
                  </a:outerShdw>
                </a:effectLst>
              </a:rPr>
              <a:t>Differential sensitivity to pentobarbital of pecking performance in pigeons depending on the schedule of reward. 1955 </a:t>
            </a:r>
            <a:r>
              <a:rPr lang="en-AU" smtClean="0"/>
              <a:t>J Pharmacol Exp Ther 138:393-401</a:t>
            </a:r>
            <a:endParaRPr lang="en-AU" b="1" smtClean="0">
              <a:effectLst>
                <a:outerShdw blurRad="38100" dist="38100" dir="2700000" algn="tl">
                  <a:srgbClr val="C0C0C0"/>
                </a:outerShdw>
              </a:effectLst>
            </a:endParaRPr>
          </a:p>
          <a:p>
            <a:pPr>
              <a:spcBef>
                <a:spcPct val="0"/>
              </a:spcBef>
            </a:pPr>
            <a:endParaRPr lang="en-AU" smtClean="0"/>
          </a:p>
          <a:p>
            <a:pPr>
              <a:spcBef>
                <a:spcPct val="0"/>
              </a:spcBef>
            </a:pPr>
            <a:r>
              <a:rPr lang="en-AU" smtClean="0"/>
              <a:t>In this seminal paper and in the several that followed, Dews and his colleagues applied techniques and concepts adapted from the behavioral psychology of B.F. Skinner to develop a functional analysis of the behavioral effects of drugs.</a:t>
            </a:r>
          </a:p>
          <a:p>
            <a:pPr>
              <a:spcBef>
                <a:spcPct val="0"/>
              </a:spcBef>
            </a:pPr>
            <a:endParaRPr lang="en-AU" smtClean="0"/>
          </a:p>
          <a:p>
            <a:pPr>
              <a:spcBef>
                <a:spcPct val="0"/>
              </a:spcBef>
            </a:pPr>
            <a:r>
              <a:rPr lang="en-AU" b="1" smtClean="0"/>
              <a:t>Rather than appealing to hypothetical constructs representing internal psychological processes inferred from and having meaning beyond the behavioral observations, Skinner and colleagues examined the functional relationships between the organisms' behavior and the environment</a:t>
            </a:r>
            <a:r>
              <a:rPr lang="en-AU" smtClean="0"/>
              <a:t>. The methods and analyses of behavior utilized by Skinner emphasized these relationships between behavior and, in particular, its consequences. These relationships between behavior and its consequences were referred to as schedules of reinforcement (Ferster and Skinner </a:t>
            </a:r>
            <a:r>
              <a:rPr lang="en-AU" i="1" u="sng" smtClean="0">
                <a:hlinkClick r:id="rId3"/>
              </a:rPr>
              <a:t>1957</a:t>
            </a:r>
            <a:r>
              <a:rPr lang="en-AU" smtClean="0"/>
              <a:t>).</a:t>
            </a:r>
          </a:p>
          <a:p>
            <a:pPr>
              <a:spcBef>
                <a:spcPct val="0"/>
              </a:spcBef>
            </a:pPr>
            <a:endParaRPr lang="en-AU" smtClean="0"/>
          </a:p>
          <a:p>
            <a:pPr>
              <a:spcBef>
                <a:spcPct val="0"/>
              </a:spcBef>
            </a:pPr>
            <a:r>
              <a:rPr lang="en-AU" b="1" smtClean="0"/>
              <a:t>The exclusion of hypothetical constructs based on their lack of reducibility to functional relations between behavior and its environmental determinants is arguably the most important distinction between the formulations of Skinner and those of the learning theorists of his day. </a:t>
            </a:r>
            <a:r>
              <a:rPr lang="en-AU" smtClean="0"/>
              <a:t>Hypothetical constructs are of two types, those that are potentially verifiable, e.g. events taking place in the CNS that relate to behavior, and those that are metaphorical, e.g. those that are exclusively heuristic, "explaining" behavior with models that cannot be seriously believed because of other knowledge (MacCorquodale and Meehl </a:t>
            </a:r>
            <a:r>
              <a:rPr lang="en-AU" i="1" u="sng" smtClean="0">
                <a:hlinkClick r:id="rId3"/>
              </a:rPr>
              <a:t>1948</a:t>
            </a:r>
            <a:r>
              <a:rPr lang="en-AU" smtClean="0"/>
              <a:t>). </a:t>
            </a:r>
          </a:p>
          <a:p>
            <a:pPr>
              <a:spcBef>
                <a:spcPct val="0"/>
              </a:spcBef>
            </a:pPr>
            <a:endParaRPr lang="en-AU" smtClean="0"/>
          </a:p>
          <a:p>
            <a:pPr>
              <a:spcBef>
                <a:spcPct val="0"/>
              </a:spcBef>
            </a:pPr>
            <a:r>
              <a:rPr lang="en-AU" smtClean="0"/>
              <a:t>The former (potentially verifiable) certainly have their place in a science that relates behavior to neurobiology. </a:t>
            </a:r>
            <a:r>
              <a:rPr lang="en-AU" b="1" smtClean="0"/>
              <a:t>However, as noted by Skinner, this type of construct is not necessary for a pure science of behavior (i.e. one that deals exclusively with functional relations between behavior and its environmental determinants), and the science of behavior can be complete without these. </a:t>
            </a:r>
            <a:r>
              <a:rPr lang="en-AU" smtClean="0"/>
              <a:t>Metaphorical constructs, on the other hand, can have a heuristic benefit, but they also have the potential of generating circular explanations whereby the causes of behavior are "explained" by the constructs from which they are inferred. </a:t>
            </a:r>
            <a:r>
              <a:rPr lang="en-AU" b="1" smtClean="0"/>
              <a:t>Most problematic is that an approach employing constructs directs attention away from the actual determinants of behavior.</a:t>
            </a:r>
          </a:p>
          <a:p>
            <a:pPr>
              <a:spcBef>
                <a:spcPct val="0"/>
              </a:spcBef>
            </a:pPr>
            <a:endParaRPr lang="en-AU" b="1" smtClean="0"/>
          </a:p>
          <a:p>
            <a:pPr>
              <a:spcBef>
                <a:spcPct val="0"/>
              </a:spcBef>
            </a:pPr>
            <a:r>
              <a:rPr lang="en-AU" b="1" smtClean="0"/>
              <a:t>Much of the above account is from the truly excellent article </a:t>
            </a:r>
            <a:r>
              <a:rPr lang="en-AU" i="1" smtClean="0"/>
              <a:t>(which best covers this material of anything I’ve yet read)</a:t>
            </a:r>
            <a:r>
              <a:rPr lang="en-AU" b="1" i="1" smtClean="0"/>
              <a:t>:</a:t>
            </a:r>
          </a:p>
          <a:p>
            <a:pPr>
              <a:spcBef>
                <a:spcPct val="0"/>
              </a:spcBef>
            </a:pPr>
            <a:endParaRPr lang="en-AU" b="1" smtClean="0"/>
          </a:p>
          <a:p>
            <a:pPr>
              <a:spcBef>
                <a:spcPct val="0"/>
              </a:spcBef>
            </a:pPr>
            <a:r>
              <a:rPr lang="en-AU" smtClean="0"/>
              <a:t>McMillan, D.E. and Katz, J.L. Continuing implications of the early evidence against the drive-reduction hypothesis of the behavioral effects of drugs. </a:t>
            </a:r>
            <a:r>
              <a:rPr lang="en-AU" i="1" smtClean="0"/>
              <a:t>Psychopharmacology</a:t>
            </a:r>
            <a:r>
              <a:rPr lang="en-AU" smtClean="0"/>
              <a:t> 2002</a:t>
            </a:r>
          </a:p>
          <a:p>
            <a:pPr>
              <a:spcBef>
                <a:spcPct val="0"/>
              </a:spcBef>
            </a:pPr>
            <a:endParaRPr lang="en-AU" b="1" smtClean="0"/>
          </a:p>
          <a:p>
            <a:pPr>
              <a:spcBef>
                <a:spcPct val="0"/>
              </a:spcBef>
            </a:pPr>
            <a:r>
              <a:rPr lang="en-AU" b="1" smtClean="0"/>
              <a:t>Wherein these important references (per above):</a:t>
            </a:r>
          </a:p>
          <a:p>
            <a:pPr>
              <a:spcBef>
                <a:spcPct val="0"/>
              </a:spcBef>
            </a:pPr>
            <a:r>
              <a:rPr lang="en-AU" smtClean="0"/>
              <a:t>Ferster, C.B. and Skinner, B.F. </a:t>
            </a:r>
            <a:r>
              <a:rPr lang="en-AU" i="1" smtClean="0"/>
              <a:t>Schedules of Reinforcement</a:t>
            </a:r>
            <a:r>
              <a:rPr lang="en-AU" smtClean="0"/>
              <a:t> . Appleton-Century-Crofts, New York (1957). </a:t>
            </a:r>
          </a:p>
          <a:p>
            <a:pPr>
              <a:spcBef>
                <a:spcPct val="0"/>
              </a:spcBef>
            </a:pPr>
            <a:r>
              <a:rPr lang="en-AU" smtClean="0"/>
              <a:t>MacCorquodale K, Meehl PE (1948) On a distinction between hypothetical constructs and intervening variables. Psychol Rev 55:95-107</a:t>
            </a:r>
          </a:p>
          <a:p>
            <a:pPr>
              <a:spcBef>
                <a:spcPct val="0"/>
              </a:spcBef>
            </a:pPr>
            <a:endParaRPr lang="en-AU" smtClean="0"/>
          </a:p>
          <a:p>
            <a:pPr>
              <a:spcBef>
                <a:spcPct val="0"/>
              </a:spcBef>
            </a:pPr>
            <a:r>
              <a:rPr lang="en-AU" smtClean="0"/>
              <a:t>Oh, and they all 3 had fun, enjoyed teaching, and wrote significantly about their lives outside Academe, i.e. We knew about various aspects of their controlling varialbles </a:t>
            </a:r>
            <a:r>
              <a:rPr lang="en-AU" smtClean="0">
                <a:sym typeface="Wingdings" pitchFamily="2" charset="2"/>
              </a:rPr>
              <a:t></a:t>
            </a:r>
            <a:endParaRPr lang="en-AU" smtClean="0"/>
          </a:p>
          <a:p>
            <a:pPr>
              <a:spcBef>
                <a:spcPct val="0"/>
              </a:spcBef>
            </a:pPr>
            <a:endParaRPr lang="en-AU" smtClean="0"/>
          </a:p>
          <a:p>
            <a:pPr>
              <a:spcBef>
                <a:spcPct val="0"/>
              </a:spcBef>
            </a:pPr>
            <a:endParaRPr lang="en-AU"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4376DFD-E11E-4793-A395-E09D85A3EEAF}" type="slidenum">
              <a:rPr lang="en-AU">
                <a:solidFill>
                  <a:srgbClr val="000000"/>
                </a:solidFill>
              </a:rPr>
              <a:pPr defTabSz="912813" fontAlgn="base">
                <a:spcBef>
                  <a:spcPct val="0"/>
                </a:spcBef>
                <a:spcAft>
                  <a:spcPct val="0"/>
                </a:spcAft>
              </a:pPr>
              <a:t>12</a:t>
            </a:fld>
            <a:endParaRPr lang="en-AU">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Credit to Chad Drake “getting behavioral about ACT” lectures for diagram</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275FFE5-1DB9-47C6-80E3-090C65CE5F32}" type="slidenum">
              <a:rPr lang="en-AU"/>
              <a:pPr defTabSz="912813" fontAlgn="base">
                <a:spcBef>
                  <a:spcPct val="0"/>
                </a:spcBef>
                <a:spcAft>
                  <a:spcPct val="0"/>
                </a:spcAft>
              </a:pPr>
              <a:t>13</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AU">
              <a:solidFill>
                <a:srgbClr val="000000"/>
              </a:solidFill>
              <a:latin typeface="Calibri" pitchFamily="34" charset="0"/>
            </a:endParaRPr>
          </a:p>
        </p:txBody>
      </p:sp>
      <p:sp>
        <p:nvSpPr>
          <p:cNvPr id="96259"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Pie charts showing the share of the market (in terms of DDD/1000 population/day) for each psychotropic class in 2000 and 2011. Note the 2011 figure is 58% larger in area to graphically represent the growth in the psychotropic drug market as a whole.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7404E6-9634-4BBD-AD74-3E4F59C22EB2}" type="slidenum">
              <a:rPr lang="en-AU"/>
              <a:pPr defTabSz="912813" fontAlgn="base">
                <a:spcBef>
                  <a:spcPct val="0"/>
                </a:spcBef>
                <a:spcAft>
                  <a:spcPct val="0"/>
                </a:spcAft>
              </a:pPr>
              <a:t>20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009D8CE-2B3F-4460-B002-2E29D0FA99A1}" type="slidenum">
              <a:rPr lang="en-AU">
                <a:solidFill>
                  <a:srgbClr val="000000"/>
                </a:solidFill>
              </a:rPr>
              <a:pPr defTabSz="912813" fontAlgn="base">
                <a:spcBef>
                  <a:spcPct val="0"/>
                </a:spcBef>
                <a:spcAft>
                  <a:spcPct val="0"/>
                </a:spcAft>
              </a:pPr>
              <a:t>27</a:t>
            </a:fld>
            <a:endParaRPr lang="en-A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Air title.png"/>
          <p:cNvPicPr>
            <a:picLocks noChangeAspect="1"/>
          </p:cNvPicPr>
          <p:nvPr/>
        </p:nvPicPr>
        <p:blipFill>
          <a:blip r:embed="rId2"/>
          <a:srcRect/>
          <a:stretch>
            <a:fillRect/>
          </a:stretch>
        </p:blipFill>
        <p:spPr bwMode="auto">
          <a:xfrm>
            <a:off x="3867150" y="0"/>
            <a:ext cx="5276850" cy="6858000"/>
          </a:xfrm>
          <a:prstGeom prst="rect">
            <a:avLst/>
          </a:prstGeom>
          <a:noFill/>
          <a:ln w="9525">
            <a:noFill/>
            <a:miter lim="800000"/>
            <a:headEnd/>
            <a:tailEnd/>
          </a:ln>
        </p:spPr>
      </p:pic>
      <p:sp>
        <p:nvSpPr>
          <p:cNvPr id="2" name="Title 1"/>
          <p:cNvSpPr>
            <a:spLocks noGrp="1"/>
          </p:cNvSpPr>
          <p:nvPr>
            <p:ph type="ctrTitle"/>
          </p:nvPr>
        </p:nvSpPr>
        <p:spPr>
          <a:xfrm>
            <a:off x="457200" y="1951039"/>
            <a:ext cx="4953000" cy="2193831"/>
          </a:xfrm>
        </p:spPr>
        <p:txBody>
          <a:bodyPr anchor="b" anchorCtr="0">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E8BFE371-E2B2-4C4E-B67C-3A65B4F2D81C}" type="datetimeFigureOut">
              <a:rPr lang="en-AU"/>
              <a:pPr>
                <a:defRPr/>
              </a:pPr>
              <a:t>12/08/2013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E7AD9BFA-0DAD-4D58-A194-85931566522D}"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2107A20C-B2E1-4EFF-B61B-6F02AD5825F0}" type="datetimeFigureOut">
              <a:rPr lang="en-AU"/>
              <a:pPr>
                <a:defRPr/>
              </a:pPr>
              <a:t>12/08/2013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C8EF647-4F1E-4CD4-A0A9-1C4C2D8B9567}"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2E7A5E47-C3C3-4989-A383-3D3604B00B49}" type="datetimeFigureOut">
              <a:rPr lang="en-AU"/>
              <a:pPr>
                <a:defRPr/>
              </a:pPr>
              <a:t>12/08/2013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01575AD-142A-4FBB-A861-BD79765C955C}"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1D4B8B30-93DD-418F-86EE-CD03D047FF78}" type="slidenum">
              <a:rPr lang="en-US"/>
              <a:pPr>
                <a:defRPr/>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Air title.png"/>
          <p:cNvPicPr>
            <a:picLocks noChangeAspect="1"/>
          </p:cNvPicPr>
          <p:nvPr/>
        </p:nvPicPr>
        <p:blipFill>
          <a:blip r:embed="rId2"/>
          <a:srcRect/>
          <a:stretch>
            <a:fillRect/>
          </a:stretch>
        </p:blipFill>
        <p:spPr bwMode="auto">
          <a:xfrm>
            <a:off x="3867150" y="0"/>
            <a:ext cx="5276850" cy="6858000"/>
          </a:xfrm>
          <a:prstGeom prst="rect">
            <a:avLst/>
          </a:prstGeom>
          <a:noFill/>
          <a:ln w="9525">
            <a:noFill/>
            <a:miter lim="800000"/>
            <a:headEnd/>
            <a:tailEnd/>
          </a:ln>
        </p:spPr>
      </p:pic>
      <p:sp>
        <p:nvSpPr>
          <p:cNvPr id="2" name="Title 1"/>
          <p:cNvSpPr>
            <a:spLocks noGrp="1"/>
          </p:cNvSpPr>
          <p:nvPr>
            <p:ph type="ctrTitle"/>
          </p:nvPr>
        </p:nvSpPr>
        <p:spPr>
          <a:xfrm>
            <a:off x="457200" y="1951038"/>
            <a:ext cx="4953000" cy="2193831"/>
          </a:xfrm>
        </p:spPr>
        <p:txBody>
          <a:bodyPr anchor="b" anchorCtr="0">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200A4B90-9E2C-4E72-B3E2-6E746C06D1C1}"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2BC9ECC-389E-42FB-8C5F-894B5B18AC4C}"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402BA2FD-4F63-495B-8AB6-C4FE94CDE5F4}"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16CAAA8F-E882-485F-8D96-3E00CE32C016}" type="slidenum">
              <a:rPr lang="en-AU"/>
              <a:pPr>
                <a:defRPr/>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2" name="Title 1"/>
          <p:cNvSpPr>
            <a:spLocks noGrp="1"/>
          </p:cNvSpPr>
          <p:nvPr>
            <p:ph type="title"/>
          </p:nvPr>
        </p:nvSpPr>
        <p:spPr>
          <a:xfrm>
            <a:off x="1612900" y="2590800"/>
            <a:ext cx="5943600" cy="1447800"/>
          </a:xfrm>
        </p:spPr>
        <p:txBody>
          <a:bodyPr anchor="b" anchorCtr="0">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60453FE-7F24-4B89-A15D-274542B12C35}"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FBCE16E-0B63-408F-8455-26B4E5744935}" type="slidenum">
              <a:rPr lang="en-AU"/>
              <a:pPr>
                <a:defRPr/>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457513E7-CD89-4629-A70D-42F53B38F60A}"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7D840F86-942F-40FA-ABE4-6CA0F812F53F}" type="slidenum">
              <a:rPr lang="en-AU"/>
              <a:pPr>
                <a:defRPr/>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53ED966-DC84-4004-902D-93C9523DC843}" type="datetimeFigureOut">
              <a:rPr lang="en-AU"/>
              <a:pPr>
                <a:defRPr/>
              </a:pPr>
              <a:t>12/08/2013</a:t>
            </a:fld>
            <a:endParaRPr lang="en-AU"/>
          </a:p>
        </p:txBody>
      </p:sp>
      <p:sp>
        <p:nvSpPr>
          <p:cNvPr id="8" name="Footer Placeholder 7"/>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9" name="Slide Number Placeholder 8"/>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47A5B04-13F2-4D4F-9D56-6F26668FA725}"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8433E74-EAF1-418F-9B50-EA6DFF117E4D}" type="datetimeFigureOut">
              <a:rPr lang="en-AU"/>
              <a:pPr>
                <a:defRPr/>
              </a:pPr>
              <a:t>12/08/2013</a:t>
            </a:fld>
            <a:endParaRPr lang="en-AU"/>
          </a:p>
        </p:txBody>
      </p:sp>
      <p:sp>
        <p:nvSpPr>
          <p:cNvPr id="4" name="Footer Placeholder 3"/>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4"/>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7755EB94-A075-4871-ADDB-1878FFF1D1D9}" type="slidenum">
              <a:rPr lang="en-AU"/>
              <a:pPr>
                <a:defRPr/>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3" name="Date Placeholder 1"/>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965314D6-5902-4498-A78D-1A03B3D8A6CD}" type="datetimeFigureOut">
              <a:rPr lang="en-AU"/>
              <a:pPr>
                <a:defRPr/>
              </a:pPr>
              <a:t>12/08/2013</a:t>
            </a:fld>
            <a:endParaRPr lang="en-AU"/>
          </a:p>
        </p:txBody>
      </p:sp>
      <p:sp>
        <p:nvSpPr>
          <p:cNvPr id="4" name="Footer Placeholder 2"/>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3"/>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C5B1CAA-A073-428B-B244-8D6BF195363D}"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7D67E42-2CFB-48E3-A6CF-20CFC8E8D097}" type="datetimeFigureOut">
              <a:rPr lang="en-AU"/>
              <a:pPr>
                <a:defRPr/>
              </a:pPr>
              <a:t>12/08/2013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6CB83FC-70B0-402A-81B9-ADABD7215542}"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99E5DA8C-66C5-4DDB-98CC-5BFCF98774BC}"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527FAE5-5D51-4173-890D-CB79E48FE598}" type="slidenum">
              <a:rPr lang="en-AU"/>
              <a:pPr>
                <a:defRPr/>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7200" y="3200398"/>
            <a:ext cx="2703512" cy="2636838"/>
          </a:xfrm>
        </p:spPr>
        <p:txBody>
          <a:bodyPr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7D5F37D-0729-4BD0-918A-61CF6068B9AA}"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95FE869D-A39E-498C-B547-BE44F9A0F750}" type="slidenum">
              <a:rPr lang="en-AU"/>
              <a:pPr>
                <a:defRPr/>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6CBD947-DC5C-432A-A602-4D98D3B3D7AA}"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0DA5479-978F-4149-A5BE-9820784D4D9F}" type="slidenum">
              <a:rPr lang="en-AU"/>
              <a:pPr>
                <a:defRPr/>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7C68E737-4CC4-4CFB-88DA-C6B3A71FD2BE}"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0341A2A-195D-4740-B66A-B721B3322ED3}" type="slidenum">
              <a:rPr lang="en-AU"/>
              <a:pPr>
                <a:defRPr/>
              </a:pPr>
              <a:t>‹#›</a:t>
            </a:fld>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Air title.png"/>
          <p:cNvPicPr>
            <a:picLocks noChangeAspect="1"/>
          </p:cNvPicPr>
          <p:nvPr/>
        </p:nvPicPr>
        <p:blipFill>
          <a:blip r:embed="rId2"/>
          <a:srcRect/>
          <a:stretch>
            <a:fillRect/>
          </a:stretch>
        </p:blipFill>
        <p:spPr bwMode="auto">
          <a:xfrm>
            <a:off x="3867150" y="0"/>
            <a:ext cx="5276850" cy="6858000"/>
          </a:xfrm>
          <a:prstGeom prst="rect">
            <a:avLst/>
          </a:prstGeom>
          <a:noFill/>
          <a:ln w="9525">
            <a:noFill/>
            <a:miter lim="800000"/>
            <a:headEnd/>
            <a:tailEnd/>
          </a:ln>
        </p:spPr>
      </p:pic>
      <p:sp>
        <p:nvSpPr>
          <p:cNvPr id="2" name="Title 1"/>
          <p:cNvSpPr>
            <a:spLocks noGrp="1"/>
          </p:cNvSpPr>
          <p:nvPr>
            <p:ph type="ctrTitle"/>
          </p:nvPr>
        </p:nvSpPr>
        <p:spPr>
          <a:xfrm>
            <a:off x="457200" y="1951038"/>
            <a:ext cx="4953000" cy="2193831"/>
          </a:xfrm>
        </p:spPr>
        <p:txBody>
          <a:bodyPr anchor="b" anchorCtr="0">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23E6224-961A-4F5E-9FFA-8CA2F2E4D726}"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7A2D8281-8573-433D-828A-B1E537C97677}"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7E57448-23F3-459C-A67F-B96AE59A6B6D}"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C10C8BF9-22CB-4B73-8099-2C38159A67DD}" type="slidenum">
              <a:rPr lang="en-AU"/>
              <a:pPr>
                <a:defRPr/>
              </a:pPr>
              <a:t>‹#›</a:t>
            </a:fld>
            <a:endParaRPr lang="en-A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2" name="Title 1"/>
          <p:cNvSpPr>
            <a:spLocks noGrp="1"/>
          </p:cNvSpPr>
          <p:nvPr>
            <p:ph type="title"/>
          </p:nvPr>
        </p:nvSpPr>
        <p:spPr>
          <a:xfrm>
            <a:off x="1612900" y="2590800"/>
            <a:ext cx="5943600" cy="1447800"/>
          </a:xfrm>
        </p:spPr>
        <p:txBody>
          <a:bodyPr anchor="b" anchorCtr="0">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9E6A596-5B8D-4D7E-AD28-8EA406C34F80}"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F4231486-D972-4A55-AE77-F64DF4CADCA8}" type="slidenum">
              <a:rPr lang="en-AU"/>
              <a:pPr>
                <a:defRPr/>
              </a:pPr>
              <a:t>‹#›</a:t>
            </a:fld>
            <a:endParaRPr lang="en-A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F9C8747D-93EF-42C7-8B16-E1B56F3BBF45}"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33B8326-6AB7-4BEE-AEF5-C0FACA6C7B09}" type="slidenum">
              <a:rPr lang="en-AU"/>
              <a:pPr>
                <a:defRPr/>
              </a:pPr>
              <a:t>‹#›</a:t>
            </a:fld>
            <a:endParaRPr lang="en-A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1ED567F-A3D7-4EAA-9915-1016BF14958E}" type="datetimeFigureOut">
              <a:rPr lang="en-AU"/>
              <a:pPr>
                <a:defRPr/>
              </a:pPr>
              <a:t>12/08/2013</a:t>
            </a:fld>
            <a:endParaRPr lang="en-AU"/>
          </a:p>
        </p:txBody>
      </p:sp>
      <p:sp>
        <p:nvSpPr>
          <p:cNvPr id="8" name="Footer Placeholder 7"/>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9" name="Slide Number Placeholder 8"/>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270E1DB-5B19-4C95-B835-00499BF5056F}" type="slidenum">
              <a:rPr lang="en-AU"/>
              <a:pPr>
                <a:defRPr/>
              </a:pPr>
              <a:t>‹#›</a:t>
            </a:fld>
            <a:endParaRPr lang="en-A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C692E3B-E75A-4053-91F1-9348348D7825}" type="datetimeFigureOut">
              <a:rPr lang="en-AU"/>
              <a:pPr>
                <a:defRPr/>
              </a:pPr>
              <a:t>12/08/2013</a:t>
            </a:fld>
            <a:endParaRPr lang="en-AU"/>
          </a:p>
        </p:txBody>
      </p:sp>
      <p:sp>
        <p:nvSpPr>
          <p:cNvPr id="4" name="Footer Placeholder 3"/>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4"/>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C9C74621-3ECF-4C1A-96C0-68D3A0E68D98}"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2" name="Title 1"/>
          <p:cNvSpPr>
            <a:spLocks noGrp="1"/>
          </p:cNvSpPr>
          <p:nvPr>
            <p:ph type="title"/>
          </p:nvPr>
        </p:nvSpPr>
        <p:spPr>
          <a:xfrm>
            <a:off x="1612900" y="2590800"/>
            <a:ext cx="5943600" cy="1447800"/>
          </a:xfrm>
        </p:spPr>
        <p:txBody>
          <a:bodyPr anchor="b" anchorCtr="0">
            <a:scene3d>
              <a:camera prst="orthographicFront"/>
              <a:lightRig rig="balanced" dir="t"/>
            </a:scene3d>
          </a:bodyPr>
          <a:lstStyle>
            <a:lvl1pPr algn="l" defTabSz="914305"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rtlCol="0">
            <a:normAutofit/>
            <a:scene3d>
              <a:camera prst="orthographicFront"/>
              <a:lightRig rig="twoPt" dir="t"/>
            </a:scene3d>
          </a:bodyPr>
          <a:lstStyle>
            <a:lvl1pPr marL="0" indent="0" algn="l" defTabSz="914305"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682F6A-7476-409C-AC20-73C41DF1A6D6}" type="datetimeFigureOut">
              <a:rPr lang="en-AU"/>
              <a:pPr>
                <a:defRPr/>
              </a:pPr>
              <a:t>12/08/2013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3482CFCC-F0ED-41D8-AD7B-91D949E2EEDD}"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3" name="Date Placeholder 1"/>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3587BF1-BA0D-464B-971E-E64362ED3D11}" type="datetimeFigureOut">
              <a:rPr lang="en-AU"/>
              <a:pPr>
                <a:defRPr/>
              </a:pPr>
              <a:t>12/08/2013</a:t>
            </a:fld>
            <a:endParaRPr lang="en-AU"/>
          </a:p>
        </p:txBody>
      </p:sp>
      <p:sp>
        <p:nvSpPr>
          <p:cNvPr id="4" name="Footer Placeholder 2"/>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3"/>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6E4FB95-E0BC-4CCE-994A-A19A894EA81B}" type="slidenum">
              <a:rPr lang="en-AU"/>
              <a:pPr>
                <a:defRPr/>
              </a:pPr>
              <a:t>‹#›</a:t>
            </a:fld>
            <a:endParaRPr lang="en-A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9685406-3503-4D9D-BF87-84BC5DF115EE}"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32DB168-3358-4DE2-A193-C01EE39F869C}" type="slidenum">
              <a:rPr lang="en-AU"/>
              <a:pPr>
                <a:defRPr/>
              </a:pPr>
              <a:t>‹#›</a:t>
            </a:fld>
            <a:endParaRPr lang="en-A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7200" y="3200398"/>
            <a:ext cx="2703512" cy="2636838"/>
          </a:xfrm>
        </p:spPr>
        <p:txBody>
          <a:bodyPr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11153FB8-BE3F-485B-9993-04973B1A18F8}"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5C24672-63D3-4D67-AD74-72E150B89081}" type="slidenum">
              <a:rPr lang="en-AU"/>
              <a:pPr>
                <a:defRPr/>
              </a:pPr>
              <a:t>‹#›</a:t>
            </a:fld>
            <a:endParaRPr lang="en-A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ABAB8FDF-A1FF-4EBA-A484-2C8AE19BB314}"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191DBA6C-5888-4F3E-8153-142D9B547014}" type="slidenum">
              <a:rPr lang="en-AU"/>
              <a:pPr>
                <a:defRPr/>
              </a:pPr>
              <a:t>‹#›</a:t>
            </a:fld>
            <a:endParaRPr lang="en-A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CF210D5-27B4-4CF0-9E5B-23DE2F45B06C}"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DF35904A-733E-407A-B675-E7A2BD5BE99C}" type="slidenum">
              <a:rPr lang="en-AU"/>
              <a:pPr>
                <a:defRPr/>
              </a:pPr>
              <a:t>‹#›</a:t>
            </a:fld>
            <a:endParaRPr lang="en-A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Air title.png"/>
          <p:cNvPicPr>
            <a:picLocks noChangeAspect="1"/>
          </p:cNvPicPr>
          <p:nvPr/>
        </p:nvPicPr>
        <p:blipFill>
          <a:blip r:embed="rId2"/>
          <a:srcRect/>
          <a:stretch>
            <a:fillRect/>
          </a:stretch>
        </p:blipFill>
        <p:spPr bwMode="auto">
          <a:xfrm>
            <a:off x="3867150" y="0"/>
            <a:ext cx="5276850" cy="6858000"/>
          </a:xfrm>
          <a:prstGeom prst="rect">
            <a:avLst/>
          </a:prstGeom>
          <a:noFill/>
          <a:ln w="9525">
            <a:noFill/>
            <a:miter lim="800000"/>
            <a:headEnd/>
            <a:tailEnd/>
          </a:ln>
        </p:spPr>
      </p:pic>
      <p:sp>
        <p:nvSpPr>
          <p:cNvPr id="2" name="Title 1"/>
          <p:cNvSpPr>
            <a:spLocks noGrp="1"/>
          </p:cNvSpPr>
          <p:nvPr>
            <p:ph type="ctrTitle"/>
          </p:nvPr>
        </p:nvSpPr>
        <p:spPr>
          <a:xfrm>
            <a:off x="457200" y="1951038"/>
            <a:ext cx="4953000" cy="2193831"/>
          </a:xfrm>
        </p:spPr>
        <p:txBody>
          <a:bodyPr anchor="b" anchorCtr="0">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60390EC-8F15-4A12-8E8C-BE005795D8E5}"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FDC78441-747B-4EE5-81C4-D063543383A3}"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388FDB0-F4EB-4ECD-BCDE-B59DECC4036E}"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B755A395-5027-4242-9A67-2D9F6B96808B}" type="slidenum">
              <a:rPr lang="en-AU"/>
              <a:pPr>
                <a:defRPr/>
              </a:pPr>
              <a:t>‹#›</a:t>
            </a:fld>
            <a:endParaRPr lang="en-A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2" name="Title 1"/>
          <p:cNvSpPr>
            <a:spLocks noGrp="1"/>
          </p:cNvSpPr>
          <p:nvPr>
            <p:ph type="title"/>
          </p:nvPr>
        </p:nvSpPr>
        <p:spPr>
          <a:xfrm>
            <a:off x="1612900" y="2590800"/>
            <a:ext cx="5943600" cy="1447800"/>
          </a:xfrm>
        </p:spPr>
        <p:txBody>
          <a:bodyPr anchor="b" anchorCtr="0">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174F8B4-3C42-4C2B-B990-DA4ACD62BD56}"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B9AFC00-C668-48EE-A58B-017FCCBF5A33}" type="slidenum">
              <a:rPr lang="en-AU"/>
              <a:pPr>
                <a:defRPr/>
              </a:pPr>
              <a:t>‹#›</a:t>
            </a:fld>
            <a:endParaRPr lang="en-A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B1B5030A-17DC-4BD6-9B01-46E21C980525}"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9C4B6415-04C6-4A81-A0A2-700ACECA6E13}" type="slidenum">
              <a:rPr lang="en-AU"/>
              <a:pPr>
                <a:defRPr/>
              </a:pPr>
              <a:t>‹#›</a:t>
            </a:fld>
            <a:endParaRPr lang="en-A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7B2E394E-5A41-4CC4-9C05-39BAFCB3CD3E}" type="datetimeFigureOut">
              <a:rPr lang="en-AU"/>
              <a:pPr>
                <a:defRPr/>
              </a:pPr>
              <a:t>12/08/2013</a:t>
            </a:fld>
            <a:endParaRPr lang="en-AU"/>
          </a:p>
        </p:txBody>
      </p:sp>
      <p:sp>
        <p:nvSpPr>
          <p:cNvPr id="8" name="Footer Placeholder 7"/>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9" name="Slide Number Placeholder 8"/>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8E8E322-EAA9-4F7F-9E43-50A8FFE26815}"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BCD84396-81BF-4514-B3FA-1501233F7B06}" type="datetimeFigureOut">
              <a:rPr lang="en-AU"/>
              <a:pPr>
                <a:defRPr/>
              </a:pPr>
              <a:t>12/08/2013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9D2D0DB-B20E-475B-8B41-BB63295B1858}" type="slidenum">
              <a:rPr lang="en-AU"/>
              <a:pPr>
                <a:defRPr/>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DB3117B5-58FA-4D9A-8AB0-CD0E758AB638}" type="datetimeFigureOut">
              <a:rPr lang="en-AU"/>
              <a:pPr>
                <a:defRPr/>
              </a:pPr>
              <a:t>12/08/2013</a:t>
            </a:fld>
            <a:endParaRPr lang="en-AU"/>
          </a:p>
        </p:txBody>
      </p:sp>
      <p:sp>
        <p:nvSpPr>
          <p:cNvPr id="4" name="Footer Placeholder 3"/>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4"/>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58FD83CC-F4BF-46CE-8728-40C269A6BC60}" type="slidenum">
              <a:rPr lang="en-AU"/>
              <a:pPr>
                <a:defRPr/>
              </a:pPr>
              <a:t>‹#›</a:t>
            </a:fld>
            <a:endParaRPr lang="en-A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3" name="Date Placeholder 1"/>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A36B938A-4F37-4537-B97D-032F4AD257AC}" type="datetimeFigureOut">
              <a:rPr lang="en-AU"/>
              <a:pPr>
                <a:defRPr/>
              </a:pPr>
              <a:t>12/08/2013</a:t>
            </a:fld>
            <a:endParaRPr lang="en-AU"/>
          </a:p>
        </p:txBody>
      </p:sp>
      <p:sp>
        <p:nvSpPr>
          <p:cNvPr id="4" name="Footer Placeholder 2"/>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3"/>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17A4B20-76B9-44DB-8232-326FFD1EBB2C}" type="slidenum">
              <a:rPr lang="en-AU"/>
              <a:pPr>
                <a:defRPr/>
              </a:pPr>
              <a:t>‹#›</a:t>
            </a:fld>
            <a:endParaRPr lang="en-A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F4919EE1-5D30-4CBC-A96D-2107F1648B5A}"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4D076345-DF75-48C0-A047-2E34E58F6FE1}" type="slidenum">
              <a:rPr lang="en-AU"/>
              <a:pPr>
                <a:defRPr/>
              </a:pPr>
              <a:t>‹#›</a:t>
            </a:fld>
            <a:endParaRPr lang="en-A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7200" y="3200398"/>
            <a:ext cx="2703512" cy="2636838"/>
          </a:xfrm>
        </p:spPr>
        <p:txBody>
          <a:bodyPr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84C78351-795A-4C90-BF66-09A4BB8C3826}"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2B68DC37-37F2-44ED-8DB4-F85A9B654779}" type="slidenum">
              <a:rPr lang="en-AU"/>
              <a:pPr>
                <a:defRPr/>
              </a:pPr>
              <a:t>‹#›</a:t>
            </a:fld>
            <a:endParaRPr lang="en-A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7CDFF6A-F06E-400A-A66A-368E85FDA80B}"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2EA5833A-8AC3-402D-BBE9-8647512BFAE3}" type="slidenum">
              <a:rPr lang="en-AU"/>
              <a:pPr>
                <a:defRPr/>
              </a:pPr>
              <a:t>‹#›</a:t>
            </a:fld>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AB91874-8BE4-41DB-AB22-A8EBB0B9BE6F}"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B91DD68-10CB-4068-9904-1575351060DE}" type="slidenum">
              <a:rPr lang="en-AU"/>
              <a:pPr>
                <a:defRPr/>
              </a:pPr>
              <a:t>‹#›</a:t>
            </a:fld>
            <a:endParaRPr lang="en-A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1D4B8B30-93DD-418F-86EE-CD03D047FF78}" type="slidenum">
              <a:rPr lang="en-US"/>
              <a:pPr>
                <a:defRPr/>
              </a:pPr>
              <a:t>‹#›</a:t>
            </a:fld>
            <a:endParaRPr lang="en-US"/>
          </a:p>
        </p:txBody>
      </p:sp>
    </p:spTree>
    <p:extLst>
      <p:ext uri="{BB962C8B-B14F-4D97-AF65-F5344CB8AC3E}">
        <p14:creationId xmlns:p14="http://schemas.microsoft.com/office/powerpoint/2010/main" val="407908613"/>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Air title.png"/>
          <p:cNvPicPr>
            <a:picLocks noChangeAspect="1"/>
          </p:cNvPicPr>
          <p:nvPr/>
        </p:nvPicPr>
        <p:blipFill>
          <a:blip r:embed="rId2"/>
          <a:srcRect/>
          <a:stretch>
            <a:fillRect/>
          </a:stretch>
        </p:blipFill>
        <p:spPr bwMode="auto">
          <a:xfrm>
            <a:off x="3867150" y="0"/>
            <a:ext cx="5276850" cy="6858000"/>
          </a:xfrm>
          <a:prstGeom prst="rect">
            <a:avLst/>
          </a:prstGeom>
          <a:noFill/>
          <a:ln w="9525">
            <a:noFill/>
            <a:miter lim="800000"/>
            <a:headEnd/>
            <a:tailEnd/>
          </a:ln>
        </p:spPr>
      </p:pic>
      <p:sp>
        <p:nvSpPr>
          <p:cNvPr id="2" name="Title 1"/>
          <p:cNvSpPr>
            <a:spLocks noGrp="1"/>
          </p:cNvSpPr>
          <p:nvPr>
            <p:ph type="ctrTitle"/>
          </p:nvPr>
        </p:nvSpPr>
        <p:spPr>
          <a:xfrm>
            <a:off x="457200" y="1951038"/>
            <a:ext cx="4953000" cy="2193831"/>
          </a:xfrm>
        </p:spPr>
        <p:txBody>
          <a:bodyPr anchor="b" anchorCtr="0">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9650B39A-C477-4F37-A826-5C272FC697E5}"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1B526CCF-864B-4E01-BB3B-C3FAF9C19FB1}"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16C04F7-D6F1-4B3F-AE85-BD7E50D94311}"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520A3EF1-EB79-4A91-9782-6688662F1B0D}" type="slidenum">
              <a:rPr lang="en-AU"/>
              <a:pPr>
                <a:defRPr/>
              </a:pPr>
              <a:t>‹#›</a:t>
            </a:fld>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2" name="Title 1"/>
          <p:cNvSpPr>
            <a:spLocks noGrp="1"/>
          </p:cNvSpPr>
          <p:nvPr>
            <p:ph type="title"/>
          </p:nvPr>
        </p:nvSpPr>
        <p:spPr>
          <a:xfrm>
            <a:off x="1612900" y="2590800"/>
            <a:ext cx="5943600" cy="1447800"/>
          </a:xfrm>
        </p:spPr>
        <p:txBody>
          <a:bodyPr anchor="b" anchorCtr="0">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707EEBFD-41DD-4B96-82C7-7FBEB00AE190}"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FB3F9768-7E05-40C1-9A21-FCD93A529516}"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20"/>
            <a:ext cx="2743200" cy="827087"/>
          </a:xfrm>
        </p:spPr>
        <p:txBody>
          <a:bodyPr anchor="ctr"/>
          <a:lstStyle>
            <a:lvl1pPr marL="0" indent="0" algn="ctr">
              <a:buNone/>
              <a:defRPr sz="2400" b="0"/>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20"/>
            <a:ext cx="2743200" cy="827087"/>
          </a:xfrm>
        </p:spPr>
        <p:txBody>
          <a:bodyPr anchor="ctr"/>
          <a:lstStyle>
            <a:lvl1pPr marL="0" indent="0" algn="ctr">
              <a:buNone/>
              <a:defRPr sz="2400" b="0"/>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5CDBDC4C-5922-446C-B128-B5A7E4BD8BC3}" type="datetimeFigureOut">
              <a:rPr lang="en-AU"/>
              <a:pPr>
                <a:defRPr/>
              </a:pPr>
              <a:t>12/08/2013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047896BE-326A-4FA5-BC6A-57B755A91807}" type="slidenum">
              <a:rPr lang="en-AU"/>
              <a:pPr>
                <a:defRPr/>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0FF3053-3410-4B07-9CCD-9E819428EEF4}"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951E9FE4-149A-4B8E-AAC7-89DE394AE5F6}" type="slidenum">
              <a:rPr lang="en-AU"/>
              <a:pPr>
                <a:defRPr/>
              </a:pPr>
              <a:t>‹#›</a:t>
            </a:fld>
            <a:endParaRPr lang="en-A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F108BC6C-C9A3-4A19-9308-81FF082C4D0E}" type="datetimeFigureOut">
              <a:rPr lang="en-AU"/>
              <a:pPr>
                <a:defRPr/>
              </a:pPr>
              <a:t>12/08/2013</a:t>
            </a:fld>
            <a:endParaRPr lang="en-AU"/>
          </a:p>
        </p:txBody>
      </p:sp>
      <p:sp>
        <p:nvSpPr>
          <p:cNvPr id="8" name="Footer Placeholder 7"/>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9" name="Slide Number Placeholder 8"/>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42F39AA-398B-4F87-BDF8-9FF6925CC53E}" type="slidenum">
              <a:rPr lang="en-AU"/>
              <a:pPr>
                <a:defRPr/>
              </a:pPr>
              <a:t>‹#›</a:t>
            </a:fld>
            <a:endParaRPr lang="en-A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4E82EE3-B758-4CB0-849B-510D9EA1EB33}" type="datetimeFigureOut">
              <a:rPr lang="en-AU"/>
              <a:pPr>
                <a:defRPr/>
              </a:pPr>
              <a:t>12/08/2013</a:t>
            </a:fld>
            <a:endParaRPr lang="en-AU"/>
          </a:p>
        </p:txBody>
      </p:sp>
      <p:sp>
        <p:nvSpPr>
          <p:cNvPr id="4" name="Footer Placeholder 3"/>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4"/>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29EE2D23-34BC-4668-8509-79F16DBC763C}" type="slidenum">
              <a:rPr lang="en-AU"/>
              <a:pPr>
                <a:defRPr/>
              </a:pPr>
              <a:t>‹#›</a:t>
            </a:fld>
            <a:endParaRPr lang="en-A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3" name="Date Placeholder 1"/>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AF9ED79-3216-497B-860F-47C74FB4825F}" type="datetimeFigureOut">
              <a:rPr lang="en-AU"/>
              <a:pPr>
                <a:defRPr/>
              </a:pPr>
              <a:t>12/08/2013</a:t>
            </a:fld>
            <a:endParaRPr lang="en-AU"/>
          </a:p>
        </p:txBody>
      </p:sp>
      <p:sp>
        <p:nvSpPr>
          <p:cNvPr id="4" name="Footer Placeholder 2"/>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3"/>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DA1AB5FA-7EFD-4079-B9DE-95A81E13D2DF}" type="slidenum">
              <a:rPr lang="en-AU"/>
              <a:pPr>
                <a:defRPr/>
              </a:pPr>
              <a:t>‹#›</a:t>
            </a:fld>
            <a:endParaRPr lang="en-A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6290648-FA40-437B-A3F6-AA2CCFD8FF03}"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E06DB586-C680-4404-9E30-3B8EAA7DF000}" type="slidenum">
              <a:rPr lang="en-AU"/>
              <a:pPr>
                <a:defRPr/>
              </a:pPr>
              <a:t>‹#›</a:t>
            </a:fld>
            <a:endParaRPr lang="en-A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7200" y="3200398"/>
            <a:ext cx="2703512" cy="2636838"/>
          </a:xfrm>
        </p:spPr>
        <p:txBody>
          <a:bodyPr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D3A9DBC-4E00-4974-88B6-65BF065F98D2}"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BF858F22-86DE-45C1-8986-9BB46833BFDC}" type="slidenum">
              <a:rPr lang="en-AU"/>
              <a:pPr>
                <a:defRPr/>
              </a:pPr>
              <a:t>‹#›</a:t>
            </a:fld>
            <a:endParaRPr lang="en-A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19270D2A-2E7C-49EC-8CFD-1D786F3C701B}"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58CB85BC-7811-47F0-922B-636A3C62011B}" type="slidenum">
              <a:rPr lang="en-AU"/>
              <a:pPr>
                <a:defRPr/>
              </a:pPr>
              <a:t>‹#›</a:t>
            </a:fld>
            <a:endParaRPr lang="en-A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5081C6FA-D28A-47C9-A49B-9BBF88801CB3}"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4E34634B-5731-45C4-AF88-3CD246AE34CE}" type="slidenum">
              <a:rPr lang="en-AU"/>
              <a:pPr>
                <a:defRPr/>
              </a:pPr>
              <a:t>‹#›</a:t>
            </a:fld>
            <a:endParaRPr lang="en-A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Air title.png"/>
          <p:cNvPicPr>
            <a:picLocks noChangeAspect="1"/>
          </p:cNvPicPr>
          <p:nvPr/>
        </p:nvPicPr>
        <p:blipFill>
          <a:blip r:embed="rId2"/>
          <a:srcRect/>
          <a:stretch>
            <a:fillRect/>
          </a:stretch>
        </p:blipFill>
        <p:spPr bwMode="auto">
          <a:xfrm>
            <a:off x="3867150" y="0"/>
            <a:ext cx="5276850" cy="6858000"/>
          </a:xfrm>
          <a:prstGeom prst="rect">
            <a:avLst/>
          </a:prstGeom>
          <a:noFill/>
          <a:ln w="9525">
            <a:noFill/>
            <a:miter lim="800000"/>
            <a:headEnd/>
            <a:tailEnd/>
          </a:ln>
        </p:spPr>
      </p:pic>
      <p:sp>
        <p:nvSpPr>
          <p:cNvPr id="2" name="Title 1"/>
          <p:cNvSpPr>
            <a:spLocks noGrp="1"/>
          </p:cNvSpPr>
          <p:nvPr>
            <p:ph type="ctrTitle"/>
          </p:nvPr>
        </p:nvSpPr>
        <p:spPr>
          <a:xfrm>
            <a:off x="457200" y="1951038"/>
            <a:ext cx="4953000" cy="2193831"/>
          </a:xfrm>
        </p:spPr>
        <p:txBody>
          <a:bodyPr anchor="b" anchorCtr="0">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AD8ABEA9-6D50-43A8-9A3B-F927AFA26BA4}"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57AF7873-FFBD-4006-AB29-D7A25FEEF00F}"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C2B387D0-D882-457D-A7E7-220385209D0A}"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0D3EF9A-D294-4EB4-92D0-752B8EFC94B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B1960BB-9714-4529-AF0A-D2C2793EEEEC}" type="datetimeFigureOut">
              <a:rPr lang="en-AU"/>
              <a:pPr>
                <a:defRPr/>
              </a:pPr>
              <a:t>12/08/2013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F1F39303-9192-4105-A689-9F1F1098335E}" type="slidenum">
              <a:rPr lang="en-AU"/>
              <a:pPr>
                <a:defRPr/>
              </a:pPr>
              <a:t>‹#›</a:t>
            </a:fld>
            <a:endParaRPr lang="en-A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2" name="Title 1"/>
          <p:cNvSpPr>
            <a:spLocks noGrp="1"/>
          </p:cNvSpPr>
          <p:nvPr>
            <p:ph type="title"/>
          </p:nvPr>
        </p:nvSpPr>
        <p:spPr>
          <a:xfrm>
            <a:off x="1612900" y="2590800"/>
            <a:ext cx="5943600" cy="1447800"/>
          </a:xfrm>
        </p:spPr>
        <p:txBody>
          <a:bodyPr anchor="b" anchorCtr="0">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3BC3F65-D0DC-4A2A-AC5A-239AB8B68A36}" type="datetimeFigureOut">
              <a:rPr lang="en-AU"/>
              <a:pPr>
                <a:defRPr/>
              </a:pPr>
              <a:t>12/08/2013</a:t>
            </a:fld>
            <a:endParaRPr lang="en-AU"/>
          </a:p>
        </p:txBody>
      </p:sp>
      <p:sp>
        <p:nvSpPr>
          <p:cNvPr id="6"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47B328F-AC12-43BD-856C-5D1AADA6A2B1}" type="slidenum">
              <a:rPr lang="en-AU"/>
              <a:pPr>
                <a:defRPr/>
              </a:pPr>
              <a:t>‹#›</a:t>
            </a:fld>
            <a:endParaRPr lang="en-A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F574D1EF-1A2E-484A-88E3-059953928F6E}"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F30FAD7-189E-4A55-9842-B95A0695EB8C}" type="slidenum">
              <a:rPr lang="en-AU"/>
              <a:pPr>
                <a:defRPr/>
              </a:pPr>
              <a:t>‹#›</a:t>
            </a:fld>
            <a:endParaRPr lang="en-A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084BD732-CB4E-4AC1-A2BF-42CC1421A86A}" type="datetimeFigureOut">
              <a:rPr lang="en-AU"/>
              <a:pPr>
                <a:defRPr/>
              </a:pPr>
              <a:t>12/08/2013</a:t>
            </a:fld>
            <a:endParaRPr lang="en-AU"/>
          </a:p>
        </p:txBody>
      </p:sp>
      <p:sp>
        <p:nvSpPr>
          <p:cNvPr id="8" name="Footer Placeholder 7"/>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9" name="Slide Number Placeholder 8"/>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13BA0B34-C6FF-4B2E-881B-75FA20B47C99}" type="slidenum">
              <a:rPr lang="en-AU"/>
              <a:pPr>
                <a:defRPr/>
              </a:pPr>
              <a:t>‹#›</a:t>
            </a:fld>
            <a:endParaRPr lang="en-A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E1F8EE6-4914-469D-9E8E-3A001B0B9ADF}" type="datetimeFigureOut">
              <a:rPr lang="en-AU"/>
              <a:pPr>
                <a:defRPr/>
              </a:pPr>
              <a:t>12/08/2013</a:t>
            </a:fld>
            <a:endParaRPr lang="en-AU"/>
          </a:p>
        </p:txBody>
      </p:sp>
      <p:sp>
        <p:nvSpPr>
          <p:cNvPr id="4" name="Footer Placeholder 3"/>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4"/>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979CE5A-94B6-4988-ADE8-6B546F40E1A9}" type="slidenum">
              <a:rPr lang="en-AU"/>
              <a:pPr>
                <a:defRPr/>
              </a:pPr>
              <a:t>‹#›</a:t>
            </a:fld>
            <a:endParaRPr lang="en-A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3" name="Date Placeholder 1"/>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5F96FC79-8CD1-483A-ABAC-0C69562219B2}" type="datetimeFigureOut">
              <a:rPr lang="en-AU"/>
              <a:pPr>
                <a:defRPr/>
              </a:pPr>
              <a:t>12/08/2013</a:t>
            </a:fld>
            <a:endParaRPr lang="en-AU"/>
          </a:p>
        </p:txBody>
      </p:sp>
      <p:sp>
        <p:nvSpPr>
          <p:cNvPr id="4" name="Footer Placeholder 2"/>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5" name="Slide Number Placeholder 3"/>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A0E2361D-E2D2-4229-8442-8C7F2CFCDFE5}" type="slidenum">
              <a:rPr lang="en-AU"/>
              <a:pPr>
                <a:defRPr/>
              </a:pPr>
              <a:t>‹#›</a:t>
            </a:fld>
            <a:endParaRPr lang="en-A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6B57E266-C766-49F9-8FB1-5E5125CDDE45}"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F38DE63-DEF1-4F1B-97F5-3CBDE84A522D}" type="slidenum">
              <a:rPr lang="en-AU"/>
              <a:pPr>
                <a:defRPr/>
              </a:pPr>
              <a:t>‹#›</a:t>
            </a:fld>
            <a:endParaRPr lang="en-A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7200" y="3200398"/>
            <a:ext cx="2703512" cy="2636838"/>
          </a:xfrm>
        </p:spPr>
        <p:txBody>
          <a:bodyPr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5C2E2461-1698-4C42-AD42-B7049EEECBD1}" type="datetimeFigureOut">
              <a:rPr lang="en-AU"/>
              <a:pPr>
                <a:defRPr/>
              </a:pPr>
              <a:t>12/08/2013</a:t>
            </a:fld>
            <a:endParaRPr lang="en-AU"/>
          </a:p>
        </p:txBody>
      </p:sp>
      <p:sp>
        <p:nvSpPr>
          <p:cNvPr id="6" name="Footer Placeholder 5"/>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7" name="Slide Number Placeholder 6"/>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A5535138-B5FD-49A1-837F-44A4AF9D9068}" type="slidenum">
              <a:rPr lang="en-AU"/>
              <a:pPr>
                <a:defRPr/>
              </a:pPr>
              <a:t>‹#›</a:t>
            </a:fld>
            <a:endParaRPr lang="en-A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FFD3BD8-82EC-446A-A325-14B2036D3CF1}"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2F55203C-2552-4CD3-B431-3DBD9610CE78}" type="slidenum">
              <a:rPr lang="en-AU"/>
              <a:pPr>
                <a:defRPr/>
              </a:pPr>
              <a:t>‹#›</a:t>
            </a:fld>
            <a:endParaRPr lang="en-A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A2336349-F010-4C4F-8F48-9749EF63183E}" type="datetimeFigureOut">
              <a:rPr lang="en-AU"/>
              <a:pPr>
                <a:defRPr/>
              </a:pPr>
              <a:t>12/08/2013</a:t>
            </a:fld>
            <a:endParaRPr lang="en-AU"/>
          </a:p>
        </p:txBody>
      </p:sp>
      <p:sp>
        <p:nvSpPr>
          <p:cNvPr id="5" name="Footer Placeholder 4"/>
          <p:cNvSpPr>
            <a:spLocks noGrp="1"/>
          </p:cNvSpPr>
          <p:nvPr>
            <p:ph type="ftr" sz="quarter" idx="11"/>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endParaRPr lang="en-AU"/>
          </a:p>
        </p:txBody>
      </p:sp>
      <p:sp>
        <p:nvSpPr>
          <p:cNvPr id="6" name="Slide Number Placeholder 5"/>
          <p:cNvSpPr>
            <a:spLocks noGrp="1"/>
          </p:cNvSpPr>
          <p:nvPr>
            <p:ph type="sldNum" sz="quarter" idx="12"/>
          </p:nvPr>
        </p:nvSpPr>
        <p:spPr/>
        <p:txBody>
          <a:bodyPr rtlCol="0"/>
          <a:lstStyle>
            <a:lvl1pPr defTabSz="914305" fontAlgn="auto">
              <a:spcBef>
                <a:spcPts val="0"/>
              </a:spcBef>
              <a:spcAft>
                <a:spcPts val="0"/>
              </a:spcAft>
              <a:defRPr>
                <a:solidFill>
                  <a:srgbClr val="17375D">
                    <a:lumMod val="20000"/>
                    <a:lumOff val="80000"/>
                  </a:srgbClr>
                </a:solidFill>
                <a:latin typeface="+mn-lt"/>
              </a:defRPr>
            </a:lvl1pPr>
          </a:lstStyle>
          <a:p>
            <a:pPr>
              <a:defRPr/>
            </a:pPr>
            <a:fld id="{3515AFF2-D29B-40F8-AC70-BA6D78AE3515}"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7FB380DB-DE47-4AD8-8129-A3DCD480D868}" type="datetimeFigureOut">
              <a:rPr lang="en-AU"/>
              <a:pPr>
                <a:defRPr/>
              </a:pPr>
              <a:t>12/08/2013</a:t>
            </a:fld>
            <a:endParaRPr lang="en-AU"/>
          </a:p>
        </p:txBody>
      </p:sp>
      <p:sp>
        <p:nvSpPr>
          <p:cNvPr id="4" name="Footer Placeholder 2"/>
          <p:cNvSpPr>
            <a:spLocks noGrp="1"/>
          </p:cNvSpPr>
          <p:nvPr>
            <p:ph type="ftr" sz="quarter" idx="11"/>
          </p:nvPr>
        </p:nvSpPr>
        <p:spPr/>
        <p:txBody>
          <a:bodyPr/>
          <a:lstStyle>
            <a:lvl1pPr>
              <a:defRPr/>
            </a:lvl1pPr>
          </a:lstStyle>
          <a:p>
            <a:pPr>
              <a:defRPr/>
            </a:pPr>
            <a:endParaRPr lang="en-AU"/>
          </a:p>
        </p:txBody>
      </p:sp>
      <p:sp>
        <p:nvSpPr>
          <p:cNvPr id="5" name="Slide Number Placeholder 3"/>
          <p:cNvSpPr>
            <a:spLocks noGrp="1"/>
          </p:cNvSpPr>
          <p:nvPr>
            <p:ph type="sldNum" sz="quarter" idx="12"/>
          </p:nvPr>
        </p:nvSpPr>
        <p:spPr/>
        <p:txBody>
          <a:bodyPr/>
          <a:lstStyle>
            <a:lvl1pPr>
              <a:defRPr/>
            </a:lvl1pPr>
          </a:lstStyle>
          <a:p>
            <a:pPr>
              <a:defRPr/>
            </a:pPr>
            <a:fld id="{F5E764D0-241E-4BB3-B5CA-9063E65351A0}"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936750"/>
          </a:xfrm>
        </p:spPr>
        <p:txBody>
          <a:bodyP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1" y="3200400"/>
            <a:ext cx="2703513" cy="2636839"/>
          </a:xfrm>
        </p:spPr>
        <p:txBody>
          <a:bodyPr/>
          <a:lstStyle>
            <a:lvl1pPr marL="0" indent="0">
              <a:lnSpc>
                <a:spcPct val="150000"/>
              </a:lnSpc>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437046-6697-4F34-96CF-A85CE9BD6DC5}" type="datetimeFigureOut">
              <a:rPr lang="en-AU"/>
              <a:pPr>
                <a:defRPr/>
              </a:pPr>
              <a:t>12/08/2013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86748A2-EC57-4CFC-82F2-63AFE59A49E2}"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anchorCtr="0">
            <a:noAutofit/>
          </a:bodyPr>
          <a:lstStyle>
            <a:lvl1pPr algn="l" defTabSz="914305"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rtlCol="0">
            <a:normAutofit/>
          </a:bodyPr>
          <a:lstStyle>
            <a:lvl1pPr marL="0" indent="0">
              <a:buNone/>
              <a:defRPr sz="20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7200" y="3200398"/>
            <a:ext cx="2703512" cy="2636838"/>
          </a:xfrm>
        </p:spPr>
        <p:txBody>
          <a:bodyPr rtlCol="0">
            <a:normAutofit/>
          </a:bodyPr>
          <a:lstStyle>
            <a:lvl1pPr marL="0" indent="0">
              <a:lnSpc>
                <a:spcPct val="150000"/>
              </a:lnSpc>
              <a:buNone/>
              <a:defRPr sz="1400" kern="1200">
                <a:solidFill>
                  <a:schemeClr val="tx2"/>
                </a:solidFill>
                <a:latin typeface="+mn-lt"/>
                <a:ea typeface="+mn-ea"/>
                <a:cs typeface="+mn-cs"/>
              </a:defRPr>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DDD1F9-56BB-413F-A37B-B80AA4C526EE}" type="datetimeFigureOut">
              <a:rPr lang="en-AU"/>
              <a:pPr>
                <a:defRPr/>
              </a:pPr>
              <a:t>12/08/2013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0880B9E-741B-40B9-9C69-82055D1354B1}"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3"/>
          </a:xfrm>
          <a:prstGeom prst="rect">
            <a:avLst/>
          </a:prstGeom>
        </p:spPr>
        <p:txBody>
          <a:bodyPr vert="horz" lIns="91430" tIns="45715" rIns="91430" bIns="45715" rtlCol="0" anchor="ctr">
            <a:normAutofit/>
          </a:bodyPr>
          <a:lstStyle/>
          <a:p>
            <a:r>
              <a:rPr lang="en-US" smtClean="0"/>
              <a:t>Click to edit Master title style</a:t>
            </a:r>
            <a:endParaRPr/>
          </a:p>
        </p:txBody>
      </p:sp>
      <p:sp>
        <p:nvSpPr>
          <p:cNvPr id="1027" name="Text Placeholder 2"/>
          <p:cNvSpPr>
            <a:spLocks noGrp="1"/>
          </p:cNvSpPr>
          <p:nvPr>
            <p:ph type="body" idx="1"/>
          </p:nvPr>
        </p:nvSpPr>
        <p:spPr bwMode="auto">
          <a:xfrm>
            <a:off x="1600200" y="1936750"/>
            <a:ext cx="5943600" cy="38862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0" tIns="45715" rIns="91430" bIns="45715" rtlCol="0" anchor="ctr"/>
          <a:lstStyle>
            <a:lvl1pPr algn="l" defTabSz="914305" fontAlgn="auto">
              <a:spcBef>
                <a:spcPts val="0"/>
              </a:spcBef>
              <a:spcAft>
                <a:spcPts val="0"/>
              </a:spcAft>
              <a:defRPr sz="1000" b="0" kern="1200" smtClean="0">
                <a:solidFill>
                  <a:schemeClr val="tx2">
                    <a:lumMod val="20000"/>
                    <a:lumOff val="80000"/>
                  </a:schemeClr>
                </a:solidFill>
                <a:effectLst/>
                <a:latin typeface="+mn-lt"/>
                <a:ea typeface="+mn-ea"/>
                <a:cs typeface="+mn-cs"/>
              </a:defRPr>
            </a:lvl1pPr>
          </a:lstStyle>
          <a:p>
            <a:pPr>
              <a:defRPr/>
            </a:pPr>
            <a:fld id="{EDD9F7F8-717B-4B57-BE26-F79EDF3DC391}" type="datetimeFigureOut">
              <a:rPr lang="en-AU"/>
              <a:pPr>
                <a:defRPr/>
              </a:pPr>
              <a:t>12/08/2013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0" tIns="45715" rIns="91430" bIns="45715" rtlCol="0" anchor="ctr"/>
          <a:lstStyle>
            <a:lvl1pPr algn="ctr" defTabSz="914305" fontAlgn="auto">
              <a:spcBef>
                <a:spcPts val="0"/>
              </a:spcBef>
              <a:spcAft>
                <a:spcPts val="0"/>
              </a:spcAft>
              <a:defRPr sz="1000" b="0" kern="1200">
                <a:solidFill>
                  <a:schemeClr val="tx2">
                    <a:lumMod val="20000"/>
                    <a:lumOff val="80000"/>
                  </a:schemeClr>
                </a:solidFill>
                <a:effectLst/>
                <a:latin typeface="+mn-lt"/>
                <a:ea typeface="+mn-ea"/>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0" tIns="45715" rIns="91430" bIns="45715" rtlCol="0" anchor="ctr"/>
          <a:lstStyle>
            <a:lvl1pPr algn="r" defTabSz="914305" fontAlgn="auto">
              <a:spcBef>
                <a:spcPts val="0"/>
              </a:spcBef>
              <a:spcAft>
                <a:spcPts val="0"/>
              </a:spcAft>
              <a:defRPr sz="1000" b="0" kern="1200" smtClean="0">
                <a:solidFill>
                  <a:schemeClr val="tx2">
                    <a:lumMod val="20000"/>
                    <a:lumOff val="80000"/>
                  </a:schemeClr>
                </a:solidFill>
                <a:effectLst/>
                <a:latin typeface="+mn-lt"/>
                <a:ea typeface="+mn-ea"/>
                <a:cs typeface="+mn-cs"/>
              </a:defRPr>
            </a:lvl1pPr>
          </a:lstStyle>
          <a:p>
            <a:pPr>
              <a:defRPr/>
            </a:pPr>
            <a:fld id="{3F8516A7-4E79-4723-91F2-631E960C3007}" type="slidenum">
              <a:rPr lang="en-AU"/>
              <a:pPr>
                <a:defRPr/>
              </a:pPr>
              <a:t>‹#›</a:t>
            </a:fld>
            <a:endParaRPr lang="en-AU"/>
          </a:p>
        </p:txBody>
      </p:sp>
      <p:pic>
        <p:nvPicPr>
          <p:cNvPr id="1031" name="Picture 7" descr="dandelion.png"/>
          <p:cNvPicPr>
            <a:picLocks noChangeAspect="1"/>
          </p:cNvPicPr>
          <p:nvPr/>
        </p:nvPicPr>
        <p:blipFill>
          <a:blip r:embed="rId14"/>
          <a:srcRect r="19766" b="20000"/>
          <a:stretch>
            <a:fillRect/>
          </a:stretch>
        </p:blipFill>
        <p:spPr bwMode="auto">
          <a:xfrm>
            <a:off x="7772400" y="3200400"/>
            <a:ext cx="1371600" cy="3657600"/>
          </a:xfrm>
          <a:prstGeom prst="rect">
            <a:avLst/>
          </a:prstGeom>
          <a:noFill/>
          <a:ln w="9525">
            <a:noFill/>
            <a:miter lim="800000"/>
            <a:headEnd/>
            <a:tailEnd/>
          </a:ln>
        </p:spPr>
      </p:pic>
      <p:pic>
        <p:nvPicPr>
          <p:cNvPr id="1032" name="Picture 9" descr="Air title.png"/>
          <p:cNvPicPr>
            <a:picLocks noChangeAspect="1"/>
          </p:cNvPicPr>
          <p:nvPr/>
        </p:nvPicPr>
        <p:blipFill>
          <a:blip r:embed="rId15"/>
          <a:srcRect l="42293" t="29512" r="38657" b="34962"/>
          <a:stretch>
            <a:fillRect/>
          </a:stretch>
        </p:blipFill>
        <p:spPr bwMode="auto">
          <a:xfrm>
            <a:off x="0" y="0"/>
            <a:ext cx="1476375" cy="357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5" r:id="rId1"/>
    <p:sldLayoutId id="2147483824" r:id="rId2"/>
    <p:sldLayoutId id="2147483826" r:id="rId3"/>
    <p:sldLayoutId id="2147483823" r:id="rId4"/>
    <p:sldLayoutId id="2147483822" r:id="rId5"/>
    <p:sldLayoutId id="2147483821" r:id="rId6"/>
    <p:sldLayoutId id="2147483827" r:id="rId7"/>
    <p:sldLayoutId id="2147483820" r:id="rId8"/>
    <p:sldLayoutId id="2147483819" r:id="rId9"/>
    <p:sldLayoutId id="2147483818" r:id="rId10"/>
    <p:sldLayoutId id="2147483817" r:id="rId11"/>
    <p:sldLayoutId id="2147483828" r:id="rId12"/>
  </p:sldLayoutIdLst>
  <p:txStyles>
    <p:titleStyle>
      <a:lvl1pPr algn="l" defTabSz="912813" rtl="0" fontAlgn="base">
        <a:spcBef>
          <a:spcPct val="0"/>
        </a:spcBef>
        <a:spcAft>
          <a:spcPct val="0"/>
        </a:spcAft>
        <a:defRPr sz="3600" kern="1200" spc="100">
          <a:solidFill>
            <a:schemeClr val="tx2"/>
          </a:solidFill>
          <a:effectLst>
            <a:outerShdw blurRad="127000" algn="ctr" rotWithShape="0">
              <a:schemeClr val="bg1">
                <a:alpha val="50000"/>
              </a:schemeClr>
            </a:outerShdw>
          </a:effectLst>
          <a:latin typeface="+mj-lt"/>
          <a:ea typeface="+mj-ea"/>
          <a:cs typeface="+mj-cs"/>
        </a:defRPr>
      </a:lvl1pPr>
      <a:lvl2pPr algn="l" defTabSz="912813" rtl="0" fontAlgn="base">
        <a:spcBef>
          <a:spcPct val="0"/>
        </a:spcBef>
        <a:spcAft>
          <a:spcPct val="0"/>
        </a:spcAft>
        <a:defRPr sz="3600">
          <a:solidFill>
            <a:schemeClr val="tx2"/>
          </a:solidFill>
          <a:latin typeface="Corbel" pitchFamily="34" charset="0"/>
        </a:defRPr>
      </a:lvl2pPr>
      <a:lvl3pPr algn="l" defTabSz="912813" rtl="0" fontAlgn="base">
        <a:spcBef>
          <a:spcPct val="0"/>
        </a:spcBef>
        <a:spcAft>
          <a:spcPct val="0"/>
        </a:spcAft>
        <a:defRPr sz="3600">
          <a:solidFill>
            <a:schemeClr val="tx2"/>
          </a:solidFill>
          <a:latin typeface="Corbel" pitchFamily="34" charset="0"/>
        </a:defRPr>
      </a:lvl3pPr>
      <a:lvl4pPr algn="l" defTabSz="912813" rtl="0" fontAlgn="base">
        <a:spcBef>
          <a:spcPct val="0"/>
        </a:spcBef>
        <a:spcAft>
          <a:spcPct val="0"/>
        </a:spcAft>
        <a:defRPr sz="3600">
          <a:solidFill>
            <a:schemeClr val="tx2"/>
          </a:solidFill>
          <a:latin typeface="Corbel" pitchFamily="34" charset="0"/>
        </a:defRPr>
      </a:lvl4pPr>
      <a:lvl5pPr algn="l" defTabSz="912813" rtl="0" fontAlgn="base">
        <a:spcBef>
          <a:spcPct val="0"/>
        </a:spcBef>
        <a:spcAft>
          <a:spcPct val="0"/>
        </a:spcAft>
        <a:defRPr sz="3600">
          <a:solidFill>
            <a:schemeClr val="tx2"/>
          </a:solidFill>
          <a:latin typeface="Corbel" pitchFamily="34" charset="0"/>
        </a:defRPr>
      </a:lvl5pPr>
      <a:lvl6pPr marL="457200" algn="l" defTabSz="912813" rtl="0" fontAlgn="base">
        <a:spcBef>
          <a:spcPct val="0"/>
        </a:spcBef>
        <a:spcAft>
          <a:spcPct val="0"/>
        </a:spcAft>
        <a:defRPr sz="3600">
          <a:solidFill>
            <a:schemeClr val="tx2"/>
          </a:solidFill>
          <a:latin typeface="Corbel" pitchFamily="34" charset="0"/>
        </a:defRPr>
      </a:lvl6pPr>
      <a:lvl7pPr marL="914400" algn="l" defTabSz="912813" rtl="0" fontAlgn="base">
        <a:spcBef>
          <a:spcPct val="0"/>
        </a:spcBef>
        <a:spcAft>
          <a:spcPct val="0"/>
        </a:spcAft>
        <a:defRPr sz="3600">
          <a:solidFill>
            <a:schemeClr val="tx2"/>
          </a:solidFill>
          <a:latin typeface="Corbel" pitchFamily="34" charset="0"/>
        </a:defRPr>
      </a:lvl7pPr>
      <a:lvl8pPr marL="1371600" algn="l" defTabSz="912813" rtl="0" fontAlgn="base">
        <a:spcBef>
          <a:spcPct val="0"/>
        </a:spcBef>
        <a:spcAft>
          <a:spcPct val="0"/>
        </a:spcAft>
        <a:defRPr sz="3600">
          <a:solidFill>
            <a:schemeClr val="tx2"/>
          </a:solidFill>
          <a:latin typeface="Corbel" pitchFamily="34" charset="0"/>
        </a:defRPr>
      </a:lvl8pPr>
      <a:lvl9pPr marL="1828800" algn="l" defTabSz="912813" rtl="0" fontAlgn="base">
        <a:spcBef>
          <a:spcPct val="0"/>
        </a:spcBef>
        <a:spcAft>
          <a:spcPct val="0"/>
        </a:spcAft>
        <a:defRPr sz="3600">
          <a:solidFill>
            <a:schemeClr val="tx2"/>
          </a:solidFill>
          <a:latin typeface="Corbel" pitchFamily="34" charset="0"/>
        </a:defRPr>
      </a:lvl9pPr>
    </p:titleStyle>
    <p:bodyStyle>
      <a:lvl1pPr marL="341313" indent="-341313" algn="l" defTabSz="912813" rtl="0" fontAlgn="base">
        <a:spcBef>
          <a:spcPts val="1600"/>
        </a:spcBef>
        <a:spcAft>
          <a:spcPct val="0"/>
        </a:spcAft>
        <a:buSzPct val="80000"/>
        <a:buFont typeface="Wingdings" pitchFamily="2" charset="2"/>
        <a:buChar char=""/>
        <a:defRPr sz="2000" kern="1200">
          <a:solidFill>
            <a:schemeClr val="tx2"/>
          </a:solidFill>
          <a:latin typeface="+mn-lt"/>
          <a:ea typeface="+mn-ea"/>
          <a:cs typeface="+mn-cs"/>
        </a:defRPr>
      </a:lvl1pPr>
      <a:lvl2pPr marL="630238" indent="-280988" algn="l" defTabSz="912813"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2pPr>
      <a:lvl3pPr marL="912813" indent="-280988" algn="l" defTabSz="912813"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3pPr>
      <a:lvl4pPr marL="1195388" indent="-280988" algn="l" defTabSz="912813"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4pPr>
      <a:lvl5pPr marL="1490663" indent="-293688" algn="l" defTabSz="912813"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5pPr>
      <a:lvl6pPr marL="1774641" indent="-282545" algn="l" defTabSz="914305"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187" indent="-282545" algn="l" defTabSz="914305"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732" indent="-282545" algn="l" defTabSz="914305"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278" indent="-282545" algn="l" defTabSz="914305"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14339" name="Text Placeholder 2"/>
          <p:cNvSpPr>
            <a:spLocks noGrp="1"/>
          </p:cNvSpPr>
          <p:nvPr>
            <p:ph type="body" idx="1"/>
          </p:nvPr>
        </p:nvSpPr>
        <p:spPr bwMode="auto">
          <a:xfrm>
            <a:off x="1600200" y="1936750"/>
            <a:ext cx="5943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C0D6EF"/>
                </a:solidFill>
                <a:latin typeface="Corbel" pitchFamily="34" charset="0"/>
              </a:defRPr>
            </a:lvl1pPr>
          </a:lstStyle>
          <a:p>
            <a:fld id="{F8C0D5D4-E4C8-4F27-9816-C298297AECF8}" type="datetimeFigureOut">
              <a:rPr lang="en-AU"/>
              <a:pPr/>
              <a:t>12/08/2013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C0D6EF"/>
                </a:solidFill>
                <a:latin typeface="Corbel" pitchFamily="34" charset="0"/>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C0D6EF"/>
                </a:solidFill>
                <a:latin typeface="Corbel" pitchFamily="34" charset="0"/>
              </a:defRPr>
            </a:lvl1pPr>
          </a:lstStyle>
          <a:p>
            <a:fld id="{AA79C11D-4BE3-4B38-BBC9-CEDD54A26F08}" type="slidenum">
              <a:rPr lang="en-AU"/>
              <a:pPr/>
              <a:t>‹#›</a:t>
            </a:fld>
            <a:endParaRPr lang="en-AU"/>
          </a:p>
        </p:txBody>
      </p:sp>
      <p:pic>
        <p:nvPicPr>
          <p:cNvPr id="14343" name="Picture 7" descr="dandelion.png"/>
          <p:cNvPicPr>
            <a:picLocks noChangeAspect="1"/>
          </p:cNvPicPr>
          <p:nvPr/>
        </p:nvPicPr>
        <p:blipFill>
          <a:blip r:embed="rId13"/>
          <a:srcRect r="19766" b="20000"/>
          <a:stretch>
            <a:fillRect/>
          </a:stretch>
        </p:blipFill>
        <p:spPr bwMode="auto">
          <a:xfrm>
            <a:off x="7772400" y="3200400"/>
            <a:ext cx="1371600" cy="3657600"/>
          </a:xfrm>
          <a:prstGeom prst="rect">
            <a:avLst/>
          </a:prstGeom>
          <a:noFill/>
          <a:ln w="9525">
            <a:noFill/>
            <a:miter lim="800000"/>
            <a:headEnd/>
            <a:tailEnd/>
          </a:ln>
        </p:spPr>
      </p:pic>
      <p:pic>
        <p:nvPicPr>
          <p:cNvPr id="14344" name="Picture 9" descr="Air title.png"/>
          <p:cNvPicPr>
            <a:picLocks noChangeAspect="1"/>
          </p:cNvPicPr>
          <p:nvPr/>
        </p:nvPicPr>
        <p:blipFill>
          <a:blip r:embed="rId14"/>
          <a:srcRect l="42293" t="29512" r="38657" b="34962"/>
          <a:stretch>
            <a:fillRect/>
          </a:stretch>
        </p:blipFill>
        <p:spPr bwMode="auto">
          <a:xfrm>
            <a:off x="0" y="0"/>
            <a:ext cx="1476375" cy="357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fontAlgn="base">
        <a:spcBef>
          <a:spcPct val="0"/>
        </a:spcBef>
        <a:spcAft>
          <a:spcPct val="0"/>
        </a:spcAft>
        <a:defRPr sz="3600" kern="1200" spc="100">
          <a:solidFill>
            <a:schemeClr val="tx2"/>
          </a:solidFill>
          <a:effectLst>
            <a:outerShdw blurRad="127000" algn="ctr" rotWithShape="0">
              <a:schemeClr val="bg1">
                <a:alpha val="50000"/>
              </a:schemeClr>
            </a:outerShdw>
          </a:effectLst>
          <a:latin typeface="+mj-lt"/>
          <a:ea typeface="+mj-ea"/>
          <a:cs typeface="+mj-cs"/>
        </a:defRPr>
      </a:lvl1pPr>
      <a:lvl2pPr algn="l" rtl="0" fontAlgn="base">
        <a:spcBef>
          <a:spcPct val="0"/>
        </a:spcBef>
        <a:spcAft>
          <a:spcPct val="0"/>
        </a:spcAft>
        <a:defRPr sz="3600">
          <a:solidFill>
            <a:schemeClr val="tx2"/>
          </a:solidFill>
          <a:latin typeface="Corbel" pitchFamily="34" charset="0"/>
        </a:defRPr>
      </a:lvl2pPr>
      <a:lvl3pPr algn="l" rtl="0" fontAlgn="base">
        <a:spcBef>
          <a:spcPct val="0"/>
        </a:spcBef>
        <a:spcAft>
          <a:spcPct val="0"/>
        </a:spcAft>
        <a:defRPr sz="3600">
          <a:solidFill>
            <a:schemeClr val="tx2"/>
          </a:solidFill>
          <a:latin typeface="Corbel" pitchFamily="34" charset="0"/>
        </a:defRPr>
      </a:lvl3pPr>
      <a:lvl4pPr algn="l" rtl="0" fontAlgn="base">
        <a:spcBef>
          <a:spcPct val="0"/>
        </a:spcBef>
        <a:spcAft>
          <a:spcPct val="0"/>
        </a:spcAft>
        <a:defRPr sz="3600">
          <a:solidFill>
            <a:schemeClr val="tx2"/>
          </a:solidFill>
          <a:latin typeface="Corbel" pitchFamily="34" charset="0"/>
        </a:defRPr>
      </a:lvl4pPr>
      <a:lvl5pPr algn="l" rtl="0" fontAlgn="base">
        <a:spcBef>
          <a:spcPct val="0"/>
        </a:spcBef>
        <a:spcAft>
          <a:spcPct val="0"/>
        </a:spcAft>
        <a:defRPr sz="3600">
          <a:solidFill>
            <a:schemeClr val="tx2"/>
          </a:solidFill>
          <a:latin typeface="Corbel" pitchFamily="34" charset="0"/>
        </a:defRPr>
      </a:lvl5pPr>
      <a:lvl6pPr marL="457200" algn="l" rtl="0" fontAlgn="base">
        <a:spcBef>
          <a:spcPct val="0"/>
        </a:spcBef>
        <a:spcAft>
          <a:spcPct val="0"/>
        </a:spcAft>
        <a:defRPr sz="3600">
          <a:solidFill>
            <a:schemeClr val="tx2"/>
          </a:solidFill>
          <a:latin typeface="Corbel" pitchFamily="34" charset="0"/>
        </a:defRPr>
      </a:lvl6pPr>
      <a:lvl7pPr marL="914400" algn="l" rtl="0" fontAlgn="base">
        <a:spcBef>
          <a:spcPct val="0"/>
        </a:spcBef>
        <a:spcAft>
          <a:spcPct val="0"/>
        </a:spcAft>
        <a:defRPr sz="3600">
          <a:solidFill>
            <a:schemeClr val="tx2"/>
          </a:solidFill>
          <a:latin typeface="Corbel" pitchFamily="34" charset="0"/>
        </a:defRPr>
      </a:lvl7pPr>
      <a:lvl8pPr marL="1371600" algn="l" rtl="0" fontAlgn="base">
        <a:spcBef>
          <a:spcPct val="0"/>
        </a:spcBef>
        <a:spcAft>
          <a:spcPct val="0"/>
        </a:spcAft>
        <a:defRPr sz="3600">
          <a:solidFill>
            <a:schemeClr val="tx2"/>
          </a:solidFill>
          <a:latin typeface="Corbel" pitchFamily="34" charset="0"/>
        </a:defRPr>
      </a:lvl8pPr>
      <a:lvl9pPr marL="1828800" algn="l" rtl="0" fontAlgn="base">
        <a:spcBef>
          <a:spcPct val="0"/>
        </a:spcBef>
        <a:spcAft>
          <a:spcPct val="0"/>
        </a:spcAft>
        <a:defRPr sz="3600">
          <a:solidFill>
            <a:schemeClr val="tx2"/>
          </a:solidFill>
          <a:latin typeface="Corbel" pitchFamily="34" charset="0"/>
        </a:defRPr>
      </a:lvl9pPr>
    </p:titleStyle>
    <p:bodyStyle>
      <a:lvl1pPr marL="342900" indent="-342900" algn="l" rtl="0" fontAlgn="base">
        <a:spcBef>
          <a:spcPts val="1600"/>
        </a:spcBef>
        <a:spcAft>
          <a:spcPct val="0"/>
        </a:spcAft>
        <a:buSzPct val="80000"/>
        <a:buFont typeface="Wingdings" pitchFamily="2" charset="2"/>
        <a:buChar char=""/>
        <a:defRPr sz="2000" kern="1200">
          <a:solidFill>
            <a:schemeClr val="tx2"/>
          </a:solidFill>
          <a:latin typeface="+mn-lt"/>
          <a:ea typeface="+mn-ea"/>
          <a:cs typeface="+mn-cs"/>
        </a:defRPr>
      </a:lvl1pPr>
      <a:lvl2pPr marL="63182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2pPr>
      <a:lvl3pPr marL="914400" indent="-2825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3pPr>
      <a:lvl4pPr marL="119697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4pPr>
      <a:lvl5pPr marL="1492250" indent="-2952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26627" name="Text Placeholder 2"/>
          <p:cNvSpPr>
            <a:spLocks noGrp="1"/>
          </p:cNvSpPr>
          <p:nvPr>
            <p:ph type="body" idx="1"/>
          </p:nvPr>
        </p:nvSpPr>
        <p:spPr bwMode="auto">
          <a:xfrm>
            <a:off x="1600200" y="1936750"/>
            <a:ext cx="5943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C0D6EF"/>
                </a:solidFill>
                <a:latin typeface="Corbel" pitchFamily="34" charset="0"/>
              </a:defRPr>
            </a:lvl1pPr>
          </a:lstStyle>
          <a:p>
            <a:fld id="{A118F9AD-2982-45B1-8D8E-5CFE7926F0A8}" type="datetimeFigureOut">
              <a:rPr lang="en-AU"/>
              <a:pPr/>
              <a:t>12/08/2013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C0D6EF"/>
                </a:solidFill>
                <a:latin typeface="Corbel" pitchFamily="34" charset="0"/>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C0D6EF"/>
                </a:solidFill>
                <a:latin typeface="Corbel" pitchFamily="34" charset="0"/>
              </a:defRPr>
            </a:lvl1pPr>
          </a:lstStyle>
          <a:p>
            <a:fld id="{4077D3C1-24E2-4F6C-904D-14435FD5017A}" type="slidenum">
              <a:rPr lang="en-AU"/>
              <a:pPr/>
              <a:t>‹#›</a:t>
            </a:fld>
            <a:endParaRPr lang="en-AU"/>
          </a:p>
        </p:txBody>
      </p:sp>
      <p:pic>
        <p:nvPicPr>
          <p:cNvPr id="26631" name="Picture 7" descr="dandelion.png"/>
          <p:cNvPicPr>
            <a:picLocks noChangeAspect="1"/>
          </p:cNvPicPr>
          <p:nvPr/>
        </p:nvPicPr>
        <p:blipFill>
          <a:blip r:embed="rId13"/>
          <a:srcRect r="19766" b="20000"/>
          <a:stretch>
            <a:fillRect/>
          </a:stretch>
        </p:blipFill>
        <p:spPr bwMode="auto">
          <a:xfrm>
            <a:off x="7772400" y="3200400"/>
            <a:ext cx="1371600" cy="3657600"/>
          </a:xfrm>
          <a:prstGeom prst="rect">
            <a:avLst/>
          </a:prstGeom>
          <a:noFill/>
          <a:ln w="9525">
            <a:noFill/>
            <a:miter lim="800000"/>
            <a:headEnd/>
            <a:tailEnd/>
          </a:ln>
        </p:spPr>
      </p:pic>
      <p:pic>
        <p:nvPicPr>
          <p:cNvPr id="26632" name="Picture 9" descr="Air title.png"/>
          <p:cNvPicPr>
            <a:picLocks noChangeAspect="1"/>
          </p:cNvPicPr>
          <p:nvPr/>
        </p:nvPicPr>
        <p:blipFill>
          <a:blip r:embed="rId14"/>
          <a:srcRect l="42293" t="29512" r="38657" b="34962"/>
          <a:stretch>
            <a:fillRect/>
          </a:stretch>
        </p:blipFill>
        <p:spPr bwMode="auto">
          <a:xfrm>
            <a:off x="0" y="0"/>
            <a:ext cx="1476375" cy="357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rtl="0" fontAlgn="base">
        <a:spcBef>
          <a:spcPct val="0"/>
        </a:spcBef>
        <a:spcAft>
          <a:spcPct val="0"/>
        </a:spcAft>
        <a:defRPr sz="3600" kern="1200" spc="100">
          <a:solidFill>
            <a:schemeClr val="tx2"/>
          </a:solidFill>
          <a:effectLst>
            <a:outerShdw blurRad="127000" algn="ctr" rotWithShape="0">
              <a:schemeClr val="bg1">
                <a:alpha val="50000"/>
              </a:schemeClr>
            </a:outerShdw>
          </a:effectLst>
          <a:latin typeface="+mj-lt"/>
          <a:ea typeface="+mj-ea"/>
          <a:cs typeface="+mj-cs"/>
        </a:defRPr>
      </a:lvl1pPr>
      <a:lvl2pPr algn="l" rtl="0" fontAlgn="base">
        <a:spcBef>
          <a:spcPct val="0"/>
        </a:spcBef>
        <a:spcAft>
          <a:spcPct val="0"/>
        </a:spcAft>
        <a:defRPr sz="3600">
          <a:solidFill>
            <a:schemeClr val="tx2"/>
          </a:solidFill>
          <a:latin typeface="Corbel" pitchFamily="34" charset="0"/>
        </a:defRPr>
      </a:lvl2pPr>
      <a:lvl3pPr algn="l" rtl="0" fontAlgn="base">
        <a:spcBef>
          <a:spcPct val="0"/>
        </a:spcBef>
        <a:spcAft>
          <a:spcPct val="0"/>
        </a:spcAft>
        <a:defRPr sz="3600">
          <a:solidFill>
            <a:schemeClr val="tx2"/>
          </a:solidFill>
          <a:latin typeface="Corbel" pitchFamily="34" charset="0"/>
        </a:defRPr>
      </a:lvl3pPr>
      <a:lvl4pPr algn="l" rtl="0" fontAlgn="base">
        <a:spcBef>
          <a:spcPct val="0"/>
        </a:spcBef>
        <a:spcAft>
          <a:spcPct val="0"/>
        </a:spcAft>
        <a:defRPr sz="3600">
          <a:solidFill>
            <a:schemeClr val="tx2"/>
          </a:solidFill>
          <a:latin typeface="Corbel" pitchFamily="34" charset="0"/>
        </a:defRPr>
      </a:lvl4pPr>
      <a:lvl5pPr algn="l" rtl="0" fontAlgn="base">
        <a:spcBef>
          <a:spcPct val="0"/>
        </a:spcBef>
        <a:spcAft>
          <a:spcPct val="0"/>
        </a:spcAft>
        <a:defRPr sz="3600">
          <a:solidFill>
            <a:schemeClr val="tx2"/>
          </a:solidFill>
          <a:latin typeface="Corbel" pitchFamily="34" charset="0"/>
        </a:defRPr>
      </a:lvl5pPr>
      <a:lvl6pPr marL="457200" algn="l" rtl="0" fontAlgn="base">
        <a:spcBef>
          <a:spcPct val="0"/>
        </a:spcBef>
        <a:spcAft>
          <a:spcPct val="0"/>
        </a:spcAft>
        <a:defRPr sz="3600">
          <a:solidFill>
            <a:schemeClr val="tx2"/>
          </a:solidFill>
          <a:latin typeface="Corbel" pitchFamily="34" charset="0"/>
        </a:defRPr>
      </a:lvl6pPr>
      <a:lvl7pPr marL="914400" algn="l" rtl="0" fontAlgn="base">
        <a:spcBef>
          <a:spcPct val="0"/>
        </a:spcBef>
        <a:spcAft>
          <a:spcPct val="0"/>
        </a:spcAft>
        <a:defRPr sz="3600">
          <a:solidFill>
            <a:schemeClr val="tx2"/>
          </a:solidFill>
          <a:latin typeface="Corbel" pitchFamily="34" charset="0"/>
        </a:defRPr>
      </a:lvl7pPr>
      <a:lvl8pPr marL="1371600" algn="l" rtl="0" fontAlgn="base">
        <a:spcBef>
          <a:spcPct val="0"/>
        </a:spcBef>
        <a:spcAft>
          <a:spcPct val="0"/>
        </a:spcAft>
        <a:defRPr sz="3600">
          <a:solidFill>
            <a:schemeClr val="tx2"/>
          </a:solidFill>
          <a:latin typeface="Corbel" pitchFamily="34" charset="0"/>
        </a:defRPr>
      </a:lvl8pPr>
      <a:lvl9pPr marL="1828800" algn="l" rtl="0" fontAlgn="base">
        <a:spcBef>
          <a:spcPct val="0"/>
        </a:spcBef>
        <a:spcAft>
          <a:spcPct val="0"/>
        </a:spcAft>
        <a:defRPr sz="3600">
          <a:solidFill>
            <a:schemeClr val="tx2"/>
          </a:solidFill>
          <a:latin typeface="Corbel" pitchFamily="34" charset="0"/>
        </a:defRPr>
      </a:lvl9pPr>
    </p:titleStyle>
    <p:bodyStyle>
      <a:lvl1pPr marL="342900" indent="-342900" algn="l" rtl="0" fontAlgn="base">
        <a:spcBef>
          <a:spcPts val="1600"/>
        </a:spcBef>
        <a:spcAft>
          <a:spcPct val="0"/>
        </a:spcAft>
        <a:buSzPct val="80000"/>
        <a:buFont typeface="Wingdings" pitchFamily="2" charset="2"/>
        <a:buChar char=""/>
        <a:defRPr sz="2000" kern="1200">
          <a:solidFill>
            <a:schemeClr val="tx2"/>
          </a:solidFill>
          <a:latin typeface="+mn-lt"/>
          <a:ea typeface="+mn-ea"/>
          <a:cs typeface="+mn-cs"/>
        </a:defRPr>
      </a:lvl1pPr>
      <a:lvl2pPr marL="63182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2pPr>
      <a:lvl3pPr marL="914400" indent="-2825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3pPr>
      <a:lvl4pPr marL="119697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4pPr>
      <a:lvl5pPr marL="1492250" indent="-2952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8915" name="Text Placeholder 2"/>
          <p:cNvSpPr>
            <a:spLocks noGrp="1"/>
          </p:cNvSpPr>
          <p:nvPr>
            <p:ph type="body" idx="1"/>
          </p:nvPr>
        </p:nvSpPr>
        <p:spPr bwMode="auto">
          <a:xfrm>
            <a:off x="1600200" y="1936750"/>
            <a:ext cx="5943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C0D6EF"/>
                </a:solidFill>
                <a:latin typeface="Corbel" pitchFamily="34" charset="0"/>
              </a:defRPr>
            </a:lvl1pPr>
          </a:lstStyle>
          <a:p>
            <a:fld id="{8527731F-987E-4729-996C-1102CDBD6534}" type="datetimeFigureOut">
              <a:rPr lang="en-AU"/>
              <a:pPr/>
              <a:t>12/08/2013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C0D6EF"/>
                </a:solidFill>
                <a:latin typeface="Corbel" pitchFamily="34" charset="0"/>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C0D6EF"/>
                </a:solidFill>
                <a:latin typeface="Corbel" pitchFamily="34" charset="0"/>
              </a:defRPr>
            </a:lvl1pPr>
          </a:lstStyle>
          <a:p>
            <a:fld id="{D09EB52E-F743-4734-B901-020D223538E8}" type="slidenum">
              <a:rPr lang="en-AU"/>
              <a:pPr/>
              <a:t>‹#›</a:t>
            </a:fld>
            <a:endParaRPr lang="en-AU"/>
          </a:p>
        </p:txBody>
      </p:sp>
      <p:pic>
        <p:nvPicPr>
          <p:cNvPr id="38919" name="Picture 7" descr="dandelion.png"/>
          <p:cNvPicPr>
            <a:picLocks noChangeAspect="1"/>
          </p:cNvPicPr>
          <p:nvPr/>
        </p:nvPicPr>
        <p:blipFill>
          <a:blip r:embed="rId14"/>
          <a:srcRect r="19766" b="20000"/>
          <a:stretch>
            <a:fillRect/>
          </a:stretch>
        </p:blipFill>
        <p:spPr bwMode="auto">
          <a:xfrm>
            <a:off x="7772400" y="3200400"/>
            <a:ext cx="1371600" cy="3657600"/>
          </a:xfrm>
          <a:prstGeom prst="rect">
            <a:avLst/>
          </a:prstGeom>
          <a:noFill/>
          <a:ln w="9525">
            <a:noFill/>
            <a:miter lim="800000"/>
            <a:headEnd/>
            <a:tailEnd/>
          </a:ln>
        </p:spPr>
      </p:pic>
      <p:pic>
        <p:nvPicPr>
          <p:cNvPr id="38920" name="Picture 9" descr="Air title.png"/>
          <p:cNvPicPr>
            <a:picLocks noChangeAspect="1"/>
          </p:cNvPicPr>
          <p:nvPr/>
        </p:nvPicPr>
        <p:blipFill>
          <a:blip r:embed="rId15"/>
          <a:srcRect l="42293" t="29512" r="38657" b="34962"/>
          <a:stretch>
            <a:fillRect/>
          </a:stretch>
        </p:blipFill>
        <p:spPr bwMode="auto">
          <a:xfrm>
            <a:off x="0" y="0"/>
            <a:ext cx="1476375" cy="357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84" r:id="rId12"/>
  </p:sldLayoutIdLst>
  <p:txStyles>
    <p:titleStyle>
      <a:lvl1pPr algn="l" rtl="0" fontAlgn="base">
        <a:spcBef>
          <a:spcPct val="0"/>
        </a:spcBef>
        <a:spcAft>
          <a:spcPct val="0"/>
        </a:spcAft>
        <a:defRPr sz="3600" kern="1200" spc="100">
          <a:solidFill>
            <a:schemeClr val="tx2"/>
          </a:solidFill>
          <a:effectLst>
            <a:outerShdw blurRad="127000" algn="ctr" rotWithShape="0">
              <a:schemeClr val="bg1">
                <a:alpha val="50000"/>
              </a:schemeClr>
            </a:outerShdw>
          </a:effectLst>
          <a:latin typeface="+mj-lt"/>
          <a:ea typeface="+mj-ea"/>
          <a:cs typeface="+mj-cs"/>
        </a:defRPr>
      </a:lvl1pPr>
      <a:lvl2pPr algn="l" rtl="0" fontAlgn="base">
        <a:spcBef>
          <a:spcPct val="0"/>
        </a:spcBef>
        <a:spcAft>
          <a:spcPct val="0"/>
        </a:spcAft>
        <a:defRPr sz="3600">
          <a:solidFill>
            <a:schemeClr val="tx2"/>
          </a:solidFill>
          <a:latin typeface="Corbel" pitchFamily="34" charset="0"/>
        </a:defRPr>
      </a:lvl2pPr>
      <a:lvl3pPr algn="l" rtl="0" fontAlgn="base">
        <a:spcBef>
          <a:spcPct val="0"/>
        </a:spcBef>
        <a:spcAft>
          <a:spcPct val="0"/>
        </a:spcAft>
        <a:defRPr sz="3600">
          <a:solidFill>
            <a:schemeClr val="tx2"/>
          </a:solidFill>
          <a:latin typeface="Corbel" pitchFamily="34" charset="0"/>
        </a:defRPr>
      </a:lvl3pPr>
      <a:lvl4pPr algn="l" rtl="0" fontAlgn="base">
        <a:spcBef>
          <a:spcPct val="0"/>
        </a:spcBef>
        <a:spcAft>
          <a:spcPct val="0"/>
        </a:spcAft>
        <a:defRPr sz="3600">
          <a:solidFill>
            <a:schemeClr val="tx2"/>
          </a:solidFill>
          <a:latin typeface="Corbel" pitchFamily="34" charset="0"/>
        </a:defRPr>
      </a:lvl4pPr>
      <a:lvl5pPr algn="l" rtl="0" fontAlgn="base">
        <a:spcBef>
          <a:spcPct val="0"/>
        </a:spcBef>
        <a:spcAft>
          <a:spcPct val="0"/>
        </a:spcAft>
        <a:defRPr sz="3600">
          <a:solidFill>
            <a:schemeClr val="tx2"/>
          </a:solidFill>
          <a:latin typeface="Corbel" pitchFamily="34" charset="0"/>
        </a:defRPr>
      </a:lvl5pPr>
      <a:lvl6pPr marL="457200" algn="l" rtl="0" fontAlgn="base">
        <a:spcBef>
          <a:spcPct val="0"/>
        </a:spcBef>
        <a:spcAft>
          <a:spcPct val="0"/>
        </a:spcAft>
        <a:defRPr sz="3600">
          <a:solidFill>
            <a:schemeClr val="tx2"/>
          </a:solidFill>
          <a:latin typeface="Corbel" pitchFamily="34" charset="0"/>
        </a:defRPr>
      </a:lvl6pPr>
      <a:lvl7pPr marL="914400" algn="l" rtl="0" fontAlgn="base">
        <a:spcBef>
          <a:spcPct val="0"/>
        </a:spcBef>
        <a:spcAft>
          <a:spcPct val="0"/>
        </a:spcAft>
        <a:defRPr sz="3600">
          <a:solidFill>
            <a:schemeClr val="tx2"/>
          </a:solidFill>
          <a:latin typeface="Corbel" pitchFamily="34" charset="0"/>
        </a:defRPr>
      </a:lvl7pPr>
      <a:lvl8pPr marL="1371600" algn="l" rtl="0" fontAlgn="base">
        <a:spcBef>
          <a:spcPct val="0"/>
        </a:spcBef>
        <a:spcAft>
          <a:spcPct val="0"/>
        </a:spcAft>
        <a:defRPr sz="3600">
          <a:solidFill>
            <a:schemeClr val="tx2"/>
          </a:solidFill>
          <a:latin typeface="Corbel" pitchFamily="34" charset="0"/>
        </a:defRPr>
      </a:lvl8pPr>
      <a:lvl9pPr marL="1828800" algn="l" rtl="0" fontAlgn="base">
        <a:spcBef>
          <a:spcPct val="0"/>
        </a:spcBef>
        <a:spcAft>
          <a:spcPct val="0"/>
        </a:spcAft>
        <a:defRPr sz="3600">
          <a:solidFill>
            <a:schemeClr val="tx2"/>
          </a:solidFill>
          <a:latin typeface="Corbel" pitchFamily="34" charset="0"/>
        </a:defRPr>
      </a:lvl9pPr>
    </p:titleStyle>
    <p:bodyStyle>
      <a:lvl1pPr marL="342900" indent="-342900" algn="l" rtl="0" fontAlgn="base">
        <a:spcBef>
          <a:spcPts val="1600"/>
        </a:spcBef>
        <a:spcAft>
          <a:spcPct val="0"/>
        </a:spcAft>
        <a:buSzPct val="80000"/>
        <a:buFont typeface="Wingdings" pitchFamily="2" charset="2"/>
        <a:buChar char=""/>
        <a:defRPr sz="2000" kern="1200">
          <a:solidFill>
            <a:schemeClr val="tx2"/>
          </a:solidFill>
          <a:latin typeface="+mn-lt"/>
          <a:ea typeface="+mn-ea"/>
          <a:cs typeface="+mn-cs"/>
        </a:defRPr>
      </a:lvl1pPr>
      <a:lvl2pPr marL="63182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2pPr>
      <a:lvl3pPr marL="914400" indent="-2825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3pPr>
      <a:lvl4pPr marL="119697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4pPr>
      <a:lvl5pPr marL="1492250" indent="-2952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51203" name="Text Placeholder 2"/>
          <p:cNvSpPr>
            <a:spLocks noGrp="1"/>
          </p:cNvSpPr>
          <p:nvPr>
            <p:ph type="body" idx="1"/>
          </p:nvPr>
        </p:nvSpPr>
        <p:spPr bwMode="auto">
          <a:xfrm>
            <a:off x="1600200" y="1936750"/>
            <a:ext cx="5943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C0D6EF"/>
                </a:solidFill>
                <a:latin typeface="Corbel" pitchFamily="34" charset="0"/>
              </a:defRPr>
            </a:lvl1pPr>
          </a:lstStyle>
          <a:p>
            <a:fld id="{3DB278D0-9038-4650-9B5A-92F7814FE93C}" type="datetimeFigureOut">
              <a:rPr lang="en-AU"/>
              <a:pPr/>
              <a:t>12/08/2013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C0D6EF"/>
                </a:solidFill>
                <a:latin typeface="Corbel" pitchFamily="34" charset="0"/>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C0D6EF"/>
                </a:solidFill>
                <a:latin typeface="Corbel" pitchFamily="34" charset="0"/>
              </a:defRPr>
            </a:lvl1pPr>
          </a:lstStyle>
          <a:p>
            <a:fld id="{05B61733-B120-4CA3-BC64-605FD5273590}" type="slidenum">
              <a:rPr lang="en-AU"/>
              <a:pPr/>
              <a:t>‹#›</a:t>
            </a:fld>
            <a:endParaRPr lang="en-AU"/>
          </a:p>
        </p:txBody>
      </p:sp>
      <p:pic>
        <p:nvPicPr>
          <p:cNvPr id="51207" name="Picture 7" descr="dandelion.png"/>
          <p:cNvPicPr>
            <a:picLocks noChangeAspect="1"/>
          </p:cNvPicPr>
          <p:nvPr/>
        </p:nvPicPr>
        <p:blipFill>
          <a:blip r:embed="rId13"/>
          <a:srcRect r="19766" b="20000"/>
          <a:stretch>
            <a:fillRect/>
          </a:stretch>
        </p:blipFill>
        <p:spPr bwMode="auto">
          <a:xfrm>
            <a:off x="7772400" y="3200400"/>
            <a:ext cx="1371600" cy="3657600"/>
          </a:xfrm>
          <a:prstGeom prst="rect">
            <a:avLst/>
          </a:prstGeom>
          <a:noFill/>
          <a:ln w="9525">
            <a:noFill/>
            <a:miter lim="800000"/>
            <a:headEnd/>
            <a:tailEnd/>
          </a:ln>
        </p:spPr>
      </p:pic>
      <p:pic>
        <p:nvPicPr>
          <p:cNvPr id="51208" name="Picture 9" descr="Air title.png"/>
          <p:cNvPicPr>
            <a:picLocks noChangeAspect="1"/>
          </p:cNvPicPr>
          <p:nvPr/>
        </p:nvPicPr>
        <p:blipFill>
          <a:blip r:embed="rId14"/>
          <a:srcRect l="42293" t="29512" r="38657" b="34962"/>
          <a:stretch>
            <a:fillRect/>
          </a:stretch>
        </p:blipFill>
        <p:spPr bwMode="auto">
          <a:xfrm>
            <a:off x="0" y="0"/>
            <a:ext cx="1476375" cy="357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rtl="0" fontAlgn="base">
        <a:spcBef>
          <a:spcPct val="0"/>
        </a:spcBef>
        <a:spcAft>
          <a:spcPct val="0"/>
        </a:spcAft>
        <a:defRPr sz="3600" kern="1200" spc="100">
          <a:solidFill>
            <a:schemeClr val="tx2"/>
          </a:solidFill>
          <a:effectLst>
            <a:outerShdw blurRad="127000" algn="ctr" rotWithShape="0">
              <a:schemeClr val="bg1">
                <a:alpha val="50000"/>
              </a:schemeClr>
            </a:outerShdw>
          </a:effectLst>
          <a:latin typeface="+mj-lt"/>
          <a:ea typeface="+mj-ea"/>
          <a:cs typeface="+mj-cs"/>
        </a:defRPr>
      </a:lvl1pPr>
      <a:lvl2pPr algn="l" rtl="0" fontAlgn="base">
        <a:spcBef>
          <a:spcPct val="0"/>
        </a:spcBef>
        <a:spcAft>
          <a:spcPct val="0"/>
        </a:spcAft>
        <a:defRPr sz="3600">
          <a:solidFill>
            <a:schemeClr val="tx2"/>
          </a:solidFill>
          <a:latin typeface="Corbel" pitchFamily="34" charset="0"/>
        </a:defRPr>
      </a:lvl2pPr>
      <a:lvl3pPr algn="l" rtl="0" fontAlgn="base">
        <a:spcBef>
          <a:spcPct val="0"/>
        </a:spcBef>
        <a:spcAft>
          <a:spcPct val="0"/>
        </a:spcAft>
        <a:defRPr sz="3600">
          <a:solidFill>
            <a:schemeClr val="tx2"/>
          </a:solidFill>
          <a:latin typeface="Corbel" pitchFamily="34" charset="0"/>
        </a:defRPr>
      </a:lvl3pPr>
      <a:lvl4pPr algn="l" rtl="0" fontAlgn="base">
        <a:spcBef>
          <a:spcPct val="0"/>
        </a:spcBef>
        <a:spcAft>
          <a:spcPct val="0"/>
        </a:spcAft>
        <a:defRPr sz="3600">
          <a:solidFill>
            <a:schemeClr val="tx2"/>
          </a:solidFill>
          <a:latin typeface="Corbel" pitchFamily="34" charset="0"/>
        </a:defRPr>
      </a:lvl4pPr>
      <a:lvl5pPr algn="l" rtl="0" fontAlgn="base">
        <a:spcBef>
          <a:spcPct val="0"/>
        </a:spcBef>
        <a:spcAft>
          <a:spcPct val="0"/>
        </a:spcAft>
        <a:defRPr sz="3600">
          <a:solidFill>
            <a:schemeClr val="tx2"/>
          </a:solidFill>
          <a:latin typeface="Corbel" pitchFamily="34" charset="0"/>
        </a:defRPr>
      </a:lvl5pPr>
      <a:lvl6pPr marL="457200" algn="l" rtl="0" fontAlgn="base">
        <a:spcBef>
          <a:spcPct val="0"/>
        </a:spcBef>
        <a:spcAft>
          <a:spcPct val="0"/>
        </a:spcAft>
        <a:defRPr sz="3600">
          <a:solidFill>
            <a:schemeClr val="tx2"/>
          </a:solidFill>
          <a:latin typeface="Corbel" pitchFamily="34" charset="0"/>
        </a:defRPr>
      </a:lvl6pPr>
      <a:lvl7pPr marL="914400" algn="l" rtl="0" fontAlgn="base">
        <a:spcBef>
          <a:spcPct val="0"/>
        </a:spcBef>
        <a:spcAft>
          <a:spcPct val="0"/>
        </a:spcAft>
        <a:defRPr sz="3600">
          <a:solidFill>
            <a:schemeClr val="tx2"/>
          </a:solidFill>
          <a:latin typeface="Corbel" pitchFamily="34" charset="0"/>
        </a:defRPr>
      </a:lvl7pPr>
      <a:lvl8pPr marL="1371600" algn="l" rtl="0" fontAlgn="base">
        <a:spcBef>
          <a:spcPct val="0"/>
        </a:spcBef>
        <a:spcAft>
          <a:spcPct val="0"/>
        </a:spcAft>
        <a:defRPr sz="3600">
          <a:solidFill>
            <a:schemeClr val="tx2"/>
          </a:solidFill>
          <a:latin typeface="Corbel" pitchFamily="34" charset="0"/>
        </a:defRPr>
      </a:lvl8pPr>
      <a:lvl9pPr marL="1828800" algn="l" rtl="0" fontAlgn="base">
        <a:spcBef>
          <a:spcPct val="0"/>
        </a:spcBef>
        <a:spcAft>
          <a:spcPct val="0"/>
        </a:spcAft>
        <a:defRPr sz="3600">
          <a:solidFill>
            <a:schemeClr val="tx2"/>
          </a:solidFill>
          <a:latin typeface="Corbel" pitchFamily="34" charset="0"/>
        </a:defRPr>
      </a:lvl9pPr>
    </p:titleStyle>
    <p:bodyStyle>
      <a:lvl1pPr marL="342900" indent="-342900" algn="l" rtl="0" fontAlgn="base">
        <a:spcBef>
          <a:spcPts val="1600"/>
        </a:spcBef>
        <a:spcAft>
          <a:spcPct val="0"/>
        </a:spcAft>
        <a:buSzPct val="80000"/>
        <a:buFont typeface="Wingdings" pitchFamily="2" charset="2"/>
        <a:buChar char=""/>
        <a:defRPr sz="2000" kern="1200">
          <a:solidFill>
            <a:schemeClr val="tx2"/>
          </a:solidFill>
          <a:latin typeface="+mn-lt"/>
          <a:ea typeface="+mn-ea"/>
          <a:cs typeface="+mn-cs"/>
        </a:defRPr>
      </a:lvl1pPr>
      <a:lvl2pPr marL="63182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2pPr>
      <a:lvl3pPr marL="914400" indent="-2825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3pPr>
      <a:lvl4pPr marL="119697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4pPr>
      <a:lvl5pPr marL="1492250" indent="-2952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63491" name="Text Placeholder 2"/>
          <p:cNvSpPr>
            <a:spLocks noGrp="1"/>
          </p:cNvSpPr>
          <p:nvPr>
            <p:ph type="body" idx="1"/>
          </p:nvPr>
        </p:nvSpPr>
        <p:spPr bwMode="auto">
          <a:xfrm>
            <a:off x="1600200" y="1936750"/>
            <a:ext cx="5943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C0D6EF"/>
                </a:solidFill>
                <a:latin typeface="Corbel" pitchFamily="34" charset="0"/>
              </a:defRPr>
            </a:lvl1pPr>
          </a:lstStyle>
          <a:p>
            <a:fld id="{ED69CFBD-B0CD-4780-89AE-861F23B34F27}" type="datetimeFigureOut">
              <a:rPr lang="en-AU"/>
              <a:pPr/>
              <a:t>12/08/2013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C0D6EF"/>
                </a:solidFill>
                <a:latin typeface="Corbel" pitchFamily="34" charset="0"/>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C0D6EF"/>
                </a:solidFill>
                <a:latin typeface="Corbel" pitchFamily="34" charset="0"/>
              </a:defRPr>
            </a:lvl1pPr>
          </a:lstStyle>
          <a:p>
            <a:fld id="{CA46EA65-6756-47E2-BC47-0B1005FC4B9E}" type="slidenum">
              <a:rPr lang="en-AU"/>
              <a:pPr/>
              <a:t>‹#›</a:t>
            </a:fld>
            <a:endParaRPr lang="en-AU"/>
          </a:p>
        </p:txBody>
      </p:sp>
      <p:pic>
        <p:nvPicPr>
          <p:cNvPr id="63495" name="Picture 7" descr="dandelion.png"/>
          <p:cNvPicPr>
            <a:picLocks noChangeAspect="1"/>
          </p:cNvPicPr>
          <p:nvPr/>
        </p:nvPicPr>
        <p:blipFill>
          <a:blip r:embed="rId13"/>
          <a:srcRect r="19766" b="20000"/>
          <a:stretch>
            <a:fillRect/>
          </a:stretch>
        </p:blipFill>
        <p:spPr bwMode="auto">
          <a:xfrm>
            <a:off x="7772400" y="3200400"/>
            <a:ext cx="1371600" cy="3657600"/>
          </a:xfrm>
          <a:prstGeom prst="rect">
            <a:avLst/>
          </a:prstGeom>
          <a:noFill/>
          <a:ln w="9525">
            <a:noFill/>
            <a:miter lim="800000"/>
            <a:headEnd/>
            <a:tailEnd/>
          </a:ln>
        </p:spPr>
      </p:pic>
      <p:pic>
        <p:nvPicPr>
          <p:cNvPr id="63496" name="Picture 9" descr="Air title.png"/>
          <p:cNvPicPr>
            <a:picLocks noChangeAspect="1"/>
          </p:cNvPicPr>
          <p:nvPr/>
        </p:nvPicPr>
        <p:blipFill>
          <a:blip r:embed="rId14"/>
          <a:srcRect l="42293" t="29512" r="38657" b="34962"/>
          <a:stretch>
            <a:fillRect/>
          </a:stretch>
        </p:blipFill>
        <p:spPr bwMode="auto">
          <a:xfrm>
            <a:off x="0" y="0"/>
            <a:ext cx="1476375" cy="357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rtl="0" fontAlgn="base">
        <a:spcBef>
          <a:spcPct val="0"/>
        </a:spcBef>
        <a:spcAft>
          <a:spcPct val="0"/>
        </a:spcAft>
        <a:defRPr sz="3600" kern="1200" spc="100">
          <a:solidFill>
            <a:schemeClr val="tx2"/>
          </a:solidFill>
          <a:effectLst>
            <a:outerShdw blurRad="127000" algn="ctr" rotWithShape="0">
              <a:schemeClr val="bg1">
                <a:alpha val="50000"/>
              </a:schemeClr>
            </a:outerShdw>
          </a:effectLst>
          <a:latin typeface="+mj-lt"/>
          <a:ea typeface="+mj-ea"/>
          <a:cs typeface="+mj-cs"/>
        </a:defRPr>
      </a:lvl1pPr>
      <a:lvl2pPr algn="l" rtl="0" fontAlgn="base">
        <a:spcBef>
          <a:spcPct val="0"/>
        </a:spcBef>
        <a:spcAft>
          <a:spcPct val="0"/>
        </a:spcAft>
        <a:defRPr sz="3600">
          <a:solidFill>
            <a:schemeClr val="tx2"/>
          </a:solidFill>
          <a:latin typeface="Corbel" pitchFamily="34" charset="0"/>
        </a:defRPr>
      </a:lvl2pPr>
      <a:lvl3pPr algn="l" rtl="0" fontAlgn="base">
        <a:spcBef>
          <a:spcPct val="0"/>
        </a:spcBef>
        <a:spcAft>
          <a:spcPct val="0"/>
        </a:spcAft>
        <a:defRPr sz="3600">
          <a:solidFill>
            <a:schemeClr val="tx2"/>
          </a:solidFill>
          <a:latin typeface="Corbel" pitchFamily="34" charset="0"/>
        </a:defRPr>
      </a:lvl3pPr>
      <a:lvl4pPr algn="l" rtl="0" fontAlgn="base">
        <a:spcBef>
          <a:spcPct val="0"/>
        </a:spcBef>
        <a:spcAft>
          <a:spcPct val="0"/>
        </a:spcAft>
        <a:defRPr sz="3600">
          <a:solidFill>
            <a:schemeClr val="tx2"/>
          </a:solidFill>
          <a:latin typeface="Corbel" pitchFamily="34" charset="0"/>
        </a:defRPr>
      </a:lvl4pPr>
      <a:lvl5pPr algn="l" rtl="0" fontAlgn="base">
        <a:spcBef>
          <a:spcPct val="0"/>
        </a:spcBef>
        <a:spcAft>
          <a:spcPct val="0"/>
        </a:spcAft>
        <a:defRPr sz="3600">
          <a:solidFill>
            <a:schemeClr val="tx2"/>
          </a:solidFill>
          <a:latin typeface="Corbel" pitchFamily="34" charset="0"/>
        </a:defRPr>
      </a:lvl5pPr>
      <a:lvl6pPr marL="457200" algn="l" rtl="0" fontAlgn="base">
        <a:spcBef>
          <a:spcPct val="0"/>
        </a:spcBef>
        <a:spcAft>
          <a:spcPct val="0"/>
        </a:spcAft>
        <a:defRPr sz="3600">
          <a:solidFill>
            <a:schemeClr val="tx2"/>
          </a:solidFill>
          <a:latin typeface="Corbel" pitchFamily="34" charset="0"/>
        </a:defRPr>
      </a:lvl6pPr>
      <a:lvl7pPr marL="914400" algn="l" rtl="0" fontAlgn="base">
        <a:spcBef>
          <a:spcPct val="0"/>
        </a:spcBef>
        <a:spcAft>
          <a:spcPct val="0"/>
        </a:spcAft>
        <a:defRPr sz="3600">
          <a:solidFill>
            <a:schemeClr val="tx2"/>
          </a:solidFill>
          <a:latin typeface="Corbel" pitchFamily="34" charset="0"/>
        </a:defRPr>
      </a:lvl7pPr>
      <a:lvl8pPr marL="1371600" algn="l" rtl="0" fontAlgn="base">
        <a:spcBef>
          <a:spcPct val="0"/>
        </a:spcBef>
        <a:spcAft>
          <a:spcPct val="0"/>
        </a:spcAft>
        <a:defRPr sz="3600">
          <a:solidFill>
            <a:schemeClr val="tx2"/>
          </a:solidFill>
          <a:latin typeface="Corbel" pitchFamily="34" charset="0"/>
        </a:defRPr>
      </a:lvl8pPr>
      <a:lvl9pPr marL="1828800" algn="l" rtl="0" fontAlgn="base">
        <a:spcBef>
          <a:spcPct val="0"/>
        </a:spcBef>
        <a:spcAft>
          <a:spcPct val="0"/>
        </a:spcAft>
        <a:defRPr sz="3600">
          <a:solidFill>
            <a:schemeClr val="tx2"/>
          </a:solidFill>
          <a:latin typeface="Corbel" pitchFamily="34" charset="0"/>
        </a:defRPr>
      </a:lvl9pPr>
    </p:titleStyle>
    <p:bodyStyle>
      <a:lvl1pPr marL="342900" indent="-342900" algn="l" rtl="0" fontAlgn="base">
        <a:spcBef>
          <a:spcPts val="1600"/>
        </a:spcBef>
        <a:spcAft>
          <a:spcPct val="0"/>
        </a:spcAft>
        <a:buSzPct val="80000"/>
        <a:buFont typeface="Wingdings" pitchFamily="2" charset="2"/>
        <a:buChar char=""/>
        <a:defRPr sz="2000" kern="1200">
          <a:solidFill>
            <a:schemeClr val="tx2"/>
          </a:solidFill>
          <a:latin typeface="+mn-lt"/>
          <a:ea typeface="+mn-ea"/>
          <a:cs typeface="+mn-cs"/>
        </a:defRPr>
      </a:lvl1pPr>
      <a:lvl2pPr marL="63182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2pPr>
      <a:lvl3pPr marL="914400" indent="-2825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3pPr>
      <a:lvl4pPr marL="1196975" indent="-282575" algn="l" rtl="0" fontAlgn="base">
        <a:spcBef>
          <a:spcPts val="1600"/>
        </a:spcBef>
        <a:spcAft>
          <a:spcPct val="0"/>
        </a:spcAft>
        <a:buSzPct val="60000"/>
        <a:buFont typeface="Wingdings" pitchFamily="2" charset="2"/>
        <a:buChar char="Ë"/>
        <a:defRPr kern="1200">
          <a:solidFill>
            <a:schemeClr val="tx2"/>
          </a:solidFill>
          <a:latin typeface="+mn-lt"/>
          <a:ea typeface="+mn-ea"/>
          <a:cs typeface="+mn-cs"/>
        </a:defRPr>
      </a:lvl4pPr>
      <a:lvl5pPr marL="1492250" indent="-295275" algn="l" rtl="0" fontAlgn="base">
        <a:spcBef>
          <a:spcPts val="1600"/>
        </a:spcBef>
        <a:spcAft>
          <a:spcPct val="0"/>
        </a:spcAft>
        <a:buSzPct val="70000"/>
        <a:buFont typeface="Wingdings" pitchFamily="2" charset="2"/>
        <a:buChar char="®"/>
        <a:defRPr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rxisk.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88257"/>
            <a:ext cx="5040560" cy="4693071"/>
          </a:xfrm>
        </p:spPr>
        <p:txBody>
          <a:bodyPr>
            <a:normAutofit/>
          </a:bodyPr>
          <a:lstStyle/>
          <a:p>
            <a:r>
              <a:rPr lang="en-AU" sz="4800" b="1" dirty="0" smtClean="0">
                <a:solidFill>
                  <a:schemeClr val="tx1"/>
                </a:solidFill>
              </a:rPr>
              <a:t>“ACT on Drugs”</a:t>
            </a:r>
            <a:r>
              <a:rPr lang="en-AU" dirty="0" smtClean="0">
                <a:solidFill>
                  <a:schemeClr val="tx1"/>
                </a:solidFill>
              </a:rPr>
              <a:t/>
            </a:r>
            <a:br>
              <a:rPr lang="en-AU" dirty="0" smtClean="0">
                <a:solidFill>
                  <a:schemeClr val="tx1"/>
                </a:solidFill>
              </a:rPr>
            </a:br>
            <a:r>
              <a:rPr lang="en-AU" dirty="0" smtClean="0">
                <a:solidFill>
                  <a:schemeClr val="tx1"/>
                </a:solidFill>
              </a:rPr>
              <a:t/>
            </a:r>
            <a:br>
              <a:rPr lang="en-AU" dirty="0" smtClean="0">
                <a:solidFill>
                  <a:schemeClr val="tx1"/>
                </a:solidFill>
              </a:rPr>
            </a:br>
            <a:r>
              <a:rPr lang="en-AU" dirty="0" smtClean="0">
                <a:solidFill>
                  <a:schemeClr val="tx1"/>
                </a:solidFill>
              </a:rPr>
              <a:t>Matrix-based</a:t>
            </a:r>
            <a:br>
              <a:rPr lang="en-AU" dirty="0" smtClean="0">
                <a:solidFill>
                  <a:schemeClr val="tx1"/>
                </a:solidFill>
              </a:rPr>
            </a:br>
            <a:r>
              <a:rPr lang="en-AU" b="1" dirty="0" smtClean="0">
                <a:solidFill>
                  <a:schemeClr val="tx1"/>
                </a:solidFill>
              </a:rPr>
              <a:t>FUNCTIONAL </a:t>
            </a:r>
            <a:r>
              <a:rPr lang="en-AU" b="1" dirty="0">
                <a:solidFill>
                  <a:schemeClr val="tx1"/>
                </a:solidFill>
              </a:rPr>
              <a:t>CONTEXTUAL </a:t>
            </a:r>
            <a:r>
              <a:rPr lang="en-AU" b="1" dirty="0" smtClean="0">
                <a:solidFill>
                  <a:schemeClr val="tx1"/>
                </a:solidFill>
              </a:rPr>
              <a:t>PHARMACOLOGY</a:t>
            </a:r>
            <a:r>
              <a:rPr lang="en-AU" dirty="0" smtClean="0">
                <a:solidFill>
                  <a:schemeClr val="tx1"/>
                </a:solidFill>
              </a:rPr>
              <a:t/>
            </a:r>
            <a:br>
              <a:rPr lang="en-AU" dirty="0" smtClean="0">
                <a:solidFill>
                  <a:schemeClr val="tx1"/>
                </a:solidFill>
              </a:rPr>
            </a:br>
            <a:r>
              <a:rPr lang="en-AU" dirty="0" smtClean="0">
                <a:solidFill>
                  <a:schemeClr val="tx1"/>
                </a:solidFill>
              </a:rPr>
              <a:t>collaborative workshop </a:t>
            </a:r>
            <a:endParaRPr lang="en-AU" dirty="0">
              <a:solidFill>
                <a:schemeClr val="tx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2132856"/>
            <a:ext cx="361650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6632"/>
            <a:ext cx="45624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42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908720"/>
            <a:ext cx="8424936" cy="3312368"/>
          </a:xfrm>
        </p:spPr>
        <p:txBody>
          <a:bodyPr rtlCol="0">
            <a:normAutofit lnSpcReduction="10000"/>
          </a:bodyPr>
          <a:lstStyle/>
          <a:p>
            <a:pPr defTabSz="914305" fontAlgn="auto">
              <a:spcAft>
                <a:spcPts val="0"/>
              </a:spcAft>
              <a:defRPr/>
            </a:pPr>
            <a:r>
              <a:rPr lang="en-AU" sz="3400" b="1" i="1" dirty="0">
                <a:solidFill>
                  <a:schemeClr val="tx1"/>
                </a:solidFill>
              </a:rPr>
              <a:t>Functional Contextual </a:t>
            </a:r>
            <a:r>
              <a:rPr lang="en-AU" sz="3400" b="1" i="1" dirty="0" smtClean="0">
                <a:solidFill>
                  <a:schemeClr val="tx1"/>
                </a:solidFill>
              </a:rPr>
              <a:t>Pharmacology</a:t>
            </a:r>
            <a:r>
              <a:rPr lang="en-AU" sz="3400" i="1" dirty="0" smtClean="0">
                <a:solidFill>
                  <a:schemeClr val="tx1"/>
                </a:solidFill>
              </a:rPr>
              <a:t> </a:t>
            </a:r>
            <a:endParaRPr lang="en-AU" sz="3400" i="1" dirty="0">
              <a:solidFill>
                <a:schemeClr val="tx1"/>
              </a:solidFill>
            </a:endParaRPr>
          </a:p>
          <a:p>
            <a:pPr defTabSz="914305" fontAlgn="auto">
              <a:spcAft>
                <a:spcPts val="0"/>
              </a:spcAft>
              <a:defRPr/>
            </a:pPr>
            <a:r>
              <a:rPr lang="en-AU" sz="3400" i="1" dirty="0">
                <a:solidFill>
                  <a:schemeClr val="tx1"/>
                </a:solidFill>
              </a:rPr>
              <a:t> </a:t>
            </a:r>
            <a:endParaRPr lang="en-AU" sz="3400" i="1" dirty="0" smtClean="0">
              <a:solidFill>
                <a:schemeClr val="tx1"/>
              </a:solidFill>
            </a:endParaRPr>
          </a:p>
          <a:p>
            <a:pPr defTabSz="914305" fontAlgn="auto">
              <a:spcAft>
                <a:spcPts val="0"/>
              </a:spcAft>
              <a:defRPr/>
            </a:pPr>
            <a:r>
              <a:rPr lang="en-AU" sz="3400" i="1" dirty="0" smtClean="0">
                <a:solidFill>
                  <a:schemeClr val="tx1"/>
                </a:solidFill>
              </a:rPr>
              <a:t>CBS - Seamlessly </a:t>
            </a:r>
            <a:r>
              <a:rPr lang="en-AU" sz="3400" i="1" dirty="0">
                <a:solidFill>
                  <a:schemeClr val="tx1"/>
                </a:solidFill>
              </a:rPr>
              <a:t>consistent with </a:t>
            </a:r>
            <a:r>
              <a:rPr lang="en-AU" sz="3400" i="1" dirty="0" smtClean="0">
                <a:solidFill>
                  <a:schemeClr val="tx1"/>
                </a:solidFill>
              </a:rPr>
              <a:t>ACT</a:t>
            </a:r>
            <a:endParaRPr lang="en-AU" sz="3400" i="1" dirty="0">
              <a:solidFill>
                <a:schemeClr val="tx1"/>
              </a:solidFill>
            </a:endParaRPr>
          </a:p>
          <a:p>
            <a:pPr defTabSz="914305" fontAlgn="auto">
              <a:spcAft>
                <a:spcPts val="0"/>
              </a:spcAft>
              <a:buFont typeface="Arial" pitchFamily="34" charset="0"/>
              <a:buChar char="•"/>
              <a:defRPr/>
            </a:pPr>
            <a:r>
              <a:rPr lang="en-AU" sz="3400" i="1" dirty="0" smtClean="0">
                <a:solidFill>
                  <a:schemeClr val="tx1"/>
                </a:solidFill>
              </a:rPr>
              <a:t>Functionally informed medication use</a:t>
            </a:r>
            <a:endParaRPr lang="en-AU" sz="3400" i="1" dirty="0">
              <a:solidFill>
                <a:schemeClr val="tx1"/>
              </a:solidFill>
            </a:endParaRPr>
          </a:p>
          <a:p>
            <a:pPr defTabSz="914305" fontAlgn="auto">
              <a:spcAft>
                <a:spcPts val="0"/>
              </a:spcAft>
              <a:buFont typeface="Arial" pitchFamily="34" charset="0"/>
              <a:buChar char="•"/>
              <a:defRPr/>
            </a:pPr>
            <a:r>
              <a:rPr lang="en-AU" sz="3400" i="1" dirty="0" smtClean="0">
                <a:solidFill>
                  <a:schemeClr val="tx1"/>
                </a:solidFill>
              </a:rPr>
              <a:t>Enabling </a:t>
            </a:r>
            <a:r>
              <a:rPr lang="en-AU" sz="3400" i="1" dirty="0">
                <a:solidFill>
                  <a:schemeClr val="tx1"/>
                </a:solidFill>
              </a:rPr>
              <a:t>workable, wise medication use</a:t>
            </a:r>
          </a:p>
          <a:p>
            <a:pPr defTabSz="914305" fontAlgn="auto">
              <a:spcAft>
                <a:spcPts val="0"/>
              </a:spcAft>
              <a:buFont typeface="Arial" pitchFamily="34" charset="0"/>
              <a:buChar char="•"/>
              <a:defRPr/>
            </a:pPr>
            <a:endParaRPr lang="en-AU" sz="3400" dirty="0">
              <a:solidFill>
                <a:schemeClr val="tx1"/>
              </a:solidFill>
            </a:endParaRPr>
          </a:p>
          <a:p>
            <a:pPr defTabSz="914305" fontAlgn="auto">
              <a:spcAft>
                <a:spcPts val="0"/>
              </a:spcAft>
              <a:defRPr/>
            </a:pPr>
            <a:endParaRPr lang="en-AU" dirty="0"/>
          </a:p>
        </p:txBody>
      </p:sp>
      <p:sp>
        <p:nvSpPr>
          <p:cNvPr id="16387" name="TextBox 7"/>
          <p:cNvSpPr txBox="1">
            <a:spLocks noChangeArrowheads="1"/>
          </p:cNvSpPr>
          <p:nvPr/>
        </p:nvSpPr>
        <p:spPr bwMode="auto">
          <a:xfrm>
            <a:off x="395288" y="4581525"/>
            <a:ext cx="6911975" cy="1570038"/>
          </a:xfrm>
          <a:prstGeom prst="rect">
            <a:avLst/>
          </a:prstGeom>
          <a:noFill/>
          <a:ln w="9525">
            <a:noFill/>
            <a:miter lim="800000"/>
            <a:headEnd/>
            <a:tailEnd/>
          </a:ln>
        </p:spPr>
        <p:txBody>
          <a:bodyPr lIns="91430" tIns="45715" rIns="91430" bIns="45715">
            <a:spAutoFit/>
          </a:bodyPr>
          <a:lstStyle/>
          <a:p>
            <a:pPr algn="ctr"/>
            <a:r>
              <a:rPr lang="en-AU" sz="3200" i="1">
                <a:latin typeface="Corbel" pitchFamily="34" charset="0"/>
              </a:rPr>
              <a:t>Things that you’re liable</a:t>
            </a:r>
          </a:p>
          <a:p>
            <a:pPr algn="ctr"/>
            <a:r>
              <a:rPr lang="en-AU" sz="3200" i="1">
                <a:latin typeface="Corbel" pitchFamily="34" charset="0"/>
              </a:rPr>
              <a:t>To read in the (psychiatric) bible</a:t>
            </a:r>
          </a:p>
          <a:p>
            <a:pPr algn="ctr"/>
            <a:r>
              <a:rPr lang="en-AU" sz="3200" i="1">
                <a:latin typeface="Corbel" pitchFamily="34" charset="0"/>
              </a:rPr>
              <a:t>Ain’t necessarily 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387">
                                            <p:txEl>
                                              <p:pRg st="0" end="0"/>
                                            </p:txEl>
                                          </p:spTgt>
                                        </p:tgtEl>
                                        <p:attrNameLst>
                                          <p:attrName>style.visibility</p:attrName>
                                        </p:attrNameLst>
                                      </p:cBhvr>
                                      <p:to>
                                        <p:strVal val="visible"/>
                                      </p:to>
                                    </p:set>
                                    <p:animEffect transition="in" filter="randombar(horizontal)">
                                      <p:cBhvr>
                                        <p:cTn id="32" dur="500"/>
                                        <p:tgtEl>
                                          <p:spTgt spid="16387">
                                            <p:txEl>
                                              <p:pRg st="0" end="0"/>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16387">
                                            <p:txEl>
                                              <p:pRg st="1" end="1"/>
                                            </p:txEl>
                                          </p:spTgt>
                                        </p:tgtEl>
                                        <p:attrNameLst>
                                          <p:attrName>style.visibility</p:attrName>
                                        </p:attrNameLst>
                                      </p:cBhvr>
                                      <p:to>
                                        <p:strVal val="visible"/>
                                      </p:to>
                                    </p:set>
                                    <p:animEffect transition="in" filter="randombar(horizontal)">
                                      <p:cBhvr>
                                        <p:cTn id="35" dur="500"/>
                                        <p:tgtEl>
                                          <p:spTgt spid="16387">
                                            <p:txEl>
                                              <p:pRg st="1" end="1"/>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6387">
                                            <p:txEl>
                                              <p:pRg st="2" end="2"/>
                                            </p:txEl>
                                          </p:spTgt>
                                        </p:tgtEl>
                                        <p:attrNameLst>
                                          <p:attrName>style.visibility</p:attrName>
                                        </p:attrNameLst>
                                      </p:cBhvr>
                                      <p:to>
                                        <p:strVal val="visible"/>
                                      </p:to>
                                    </p:set>
                                    <p:animEffect transition="in" filter="randombar(horizontal)">
                                      <p:cBhvr>
                                        <p:cTn id="38"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400"/>
            <a:ext cx="8363272" cy="1764432"/>
          </a:xfrm>
        </p:spPr>
        <p:txBody>
          <a:bodyPr>
            <a:normAutofit fontScale="90000"/>
          </a:bodyPr>
          <a:lstStyle/>
          <a:p>
            <a:r>
              <a:rPr lang="en-AU" sz="4000" b="1" dirty="0" smtClean="0">
                <a:solidFill>
                  <a:schemeClr val="tx1"/>
                </a:solidFill>
              </a:rPr>
              <a:t>ACT on Drugs 2011 </a:t>
            </a:r>
            <a:r>
              <a:rPr lang="en-AU" sz="4000" i="1" dirty="0" smtClean="0">
                <a:solidFill>
                  <a:schemeClr val="tx1"/>
                </a:solidFill>
              </a:rPr>
              <a:t>- the theory in detail</a:t>
            </a:r>
            <a:r>
              <a:rPr lang="en-AU" sz="4000" b="1" dirty="0" smtClean="0">
                <a:solidFill>
                  <a:schemeClr val="tx1"/>
                </a:solidFill>
              </a:rPr>
              <a:t/>
            </a:r>
            <a:br>
              <a:rPr lang="en-AU" sz="4000" b="1" dirty="0" smtClean="0">
                <a:solidFill>
                  <a:schemeClr val="tx1"/>
                </a:solidFill>
              </a:rPr>
            </a:br>
            <a:r>
              <a:rPr lang="en-AU" sz="4000" b="1" dirty="0" smtClean="0">
                <a:solidFill>
                  <a:schemeClr val="tx1"/>
                </a:solidFill>
              </a:rPr>
              <a:t>Functional Contextual Pharmacology </a:t>
            </a:r>
            <a:r>
              <a:rPr lang="en-AU" b="1" dirty="0" smtClean="0">
                <a:solidFill>
                  <a:schemeClr val="tx1"/>
                </a:solidFill>
              </a:rPr>
              <a:t/>
            </a:r>
            <a:br>
              <a:rPr lang="en-AU" b="1" dirty="0" smtClean="0">
                <a:solidFill>
                  <a:schemeClr val="tx1"/>
                </a:solidFill>
              </a:rPr>
            </a:br>
            <a:r>
              <a:rPr lang="en-AU" sz="2700" dirty="0" smtClean="0">
                <a:solidFill>
                  <a:schemeClr val="tx1"/>
                </a:solidFill>
              </a:rPr>
              <a:t>3 hour detailed workshop, contrasting with the mainstream</a:t>
            </a:r>
            <a:endParaRPr lang="en-AU" sz="2700" dirty="0">
              <a:solidFill>
                <a:schemeClr val="tx1"/>
              </a:solidFill>
            </a:endParaRPr>
          </a:p>
        </p:txBody>
      </p:sp>
      <p:sp>
        <p:nvSpPr>
          <p:cNvPr id="3" name="Content Placeholder 2"/>
          <p:cNvSpPr>
            <a:spLocks noGrp="1"/>
          </p:cNvSpPr>
          <p:nvPr>
            <p:ph idx="1"/>
          </p:nvPr>
        </p:nvSpPr>
        <p:spPr>
          <a:xfrm>
            <a:off x="395536" y="1988840"/>
            <a:ext cx="8424936" cy="4320480"/>
          </a:xfrm>
        </p:spPr>
        <p:txBody>
          <a:bodyPr/>
          <a:lstStyle/>
          <a:p>
            <a:pPr marL="0" indent="0">
              <a:buNone/>
            </a:pPr>
            <a:r>
              <a:rPr lang="en-AU" b="1" dirty="0">
                <a:solidFill>
                  <a:schemeClr val="tx1"/>
                </a:solidFill>
              </a:rPr>
              <a:t>ANZACT 2011: "ACT on Drugs: Functional Contextual </a:t>
            </a:r>
            <a:r>
              <a:rPr lang="en-AU" b="1" dirty="0" smtClean="0">
                <a:solidFill>
                  <a:schemeClr val="tx1"/>
                </a:solidFill>
              </a:rPr>
              <a:t>Pharmacology“</a:t>
            </a:r>
          </a:p>
          <a:p>
            <a:pPr marL="0" indent="0">
              <a:buNone/>
            </a:pPr>
            <a:r>
              <a:rPr lang="en-AU" b="1" dirty="0">
                <a:solidFill>
                  <a:schemeClr val="tx1"/>
                </a:solidFill>
              </a:rPr>
              <a:t>First part - </a:t>
            </a:r>
            <a:r>
              <a:rPr lang="en-AU" b="1" dirty="0">
                <a:solidFill>
                  <a:srgbClr val="FF0000"/>
                </a:solidFill>
              </a:rPr>
              <a:t>http://mediasite.qut.edu.au/mediasite/Viewer/?</a:t>
            </a:r>
            <a:r>
              <a:rPr lang="en-AU" b="1" dirty="0" smtClean="0">
                <a:solidFill>
                  <a:srgbClr val="FF0000"/>
                </a:solidFill>
              </a:rPr>
              <a:t>peid=f5a7d1a8-690a-4c7d-933e-f327e102c1a5</a:t>
            </a:r>
          </a:p>
          <a:p>
            <a:pPr marL="0" indent="0">
              <a:buNone/>
            </a:pPr>
            <a:r>
              <a:rPr lang="en-AU" b="1" dirty="0">
                <a:solidFill>
                  <a:schemeClr val="tx1"/>
                </a:solidFill>
              </a:rPr>
              <a:t>Second part - </a:t>
            </a:r>
            <a:r>
              <a:rPr lang="en-AU" b="1" dirty="0">
                <a:solidFill>
                  <a:srgbClr val="FF0000"/>
                </a:solidFill>
              </a:rPr>
              <a:t>http://mediasite.qut.edu.au/mediasite/Viewer/?</a:t>
            </a:r>
            <a:r>
              <a:rPr lang="en-AU" b="1" dirty="0" smtClean="0">
                <a:solidFill>
                  <a:srgbClr val="FF0000"/>
                </a:solidFill>
              </a:rPr>
              <a:t>peid=93917b14-7588-4e98-acc9-9d43a5afdc75</a:t>
            </a:r>
          </a:p>
          <a:p>
            <a:pPr marL="0" indent="0">
              <a:buNone/>
            </a:pPr>
            <a:endParaRPr lang="en-AU" b="1" dirty="0" smtClean="0">
              <a:solidFill>
                <a:srgbClr val="FF0000"/>
              </a:solidFill>
            </a:endParaRPr>
          </a:p>
          <a:p>
            <a:pPr marL="0" indent="0">
              <a:buNone/>
            </a:pPr>
            <a:r>
              <a:rPr lang="en-AU" b="1" dirty="0">
                <a:solidFill>
                  <a:schemeClr val="tx1"/>
                </a:solidFill>
              </a:rPr>
              <a:t>ANZACT 2011: "Functional Contextualism- History, and </a:t>
            </a:r>
            <a:r>
              <a:rPr lang="en-AU" b="1" dirty="0" smtClean="0">
                <a:solidFill>
                  <a:schemeClr val="tx1"/>
                </a:solidFill>
              </a:rPr>
              <a:t>FC Neuroscience" –</a:t>
            </a:r>
            <a:r>
              <a:rPr lang="en-AU" b="1" i="1" dirty="0" smtClean="0">
                <a:solidFill>
                  <a:schemeClr val="tx1"/>
                </a:solidFill>
              </a:rPr>
              <a:t>this lecture gives detailed philosophy of science background to </a:t>
            </a:r>
            <a:r>
              <a:rPr lang="en-AU" b="1" i="1" dirty="0">
                <a:solidFill>
                  <a:schemeClr val="tx1"/>
                </a:solidFill>
              </a:rPr>
              <a:t>the </a:t>
            </a:r>
            <a:r>
              <a:rPr lang="en-AU" b="1" i="1" dirty="0" smtClean="0">
                <a:solidFill>
                  <a:schemeClr val="tx1"/>
                </a:solidFill>
              </a:rPr>
              <a:t>above - see </a:t>
            </a:r>
            <a:r>
              <a:rPr lang="en-AU" b="1" i="1" dirty="0">
                <a:solidFill>
                  <a:schemeClr val="tx1"/>
                </a:solidFill>
              </a:rPr>
              <a:t>also chapter 4 of </a:t>
            </a:r>
            <a:r>
              <a:rPr lang="en-AU" b="1" i="1" dirty="0" smtClean="0">
                <a:solidFill>
                  <a:schemeClr val="tx1"/>
                </a:solidFill>
              </a:rPr>
              <a:t>Advances </a:t>
            </a:r>
            <a:r>
              <a:rPr lang="en-AU" b="1" i="1" dirty="0">
                <a:solidFill>
                  <a:schemeClr val="tx1"/>
                </a:solidFill>
              </a:rPr>
              <a:t>in RFT </a:t>
            </a:r>
            <a:r>
              <a:rPr lang="en-AU" b="1" i="1" dirty="0" smtClean="0">
                <a:solidFill>
                  <a:schemeClr val="tx1"/>
                </a:solidFill>
              </a:rPr>
              <a:t>book </a:t>
            </a:r>
            <a:r>
              <a:rPr lang="en-AU" b="1" dirty="0" smtClean="0">
                <a:solidFill>
                  <a:srgbClr val="FF0000"/>
                </a:solidFill>
              </a:rPr>
              <a:t>http</a:t>
            </a:r>
            <a:r>
              <a:rPr lang="en-AU" b="1" dirty="0">
                <a:solidFill>
                  <a:srgbClr val="FF0000"/>
                </a:solidFill>
              </a:rPr>
              <a:t>://mediasite.qut.edu.au/mediasite/Viewer/?peid=3dbc2eb2-b12a-4d66-9ef6-30d1102c77e2</a:t>
            </a:r>
            <a:endParaRPr lang="en-AU" b="1" dirty="0" smtClean="0">
              <a:solidFill>
                <a:srgbClr val="FF0000"/>
              </a:solidFill>
            </a:endParaRPr>
          </a:p>
          <a:p>
            <a:pPr marL="0" indent="0">
              <a:buNone/>
            </a:pPr>
            <a:endParaRPr lang="en-AU" b="1" dirty="0">
              <a:solidFill>
                <a:schemeClr val="tx1"/>
              </a:solidFill>
            </a:endParaRPr>
          </a:p>
        </p:txBody>
      </p:sp>
    </p:spTree>
    <p:extLst>
      <p:ext uri="{BB962C8B-B14F-4D97-AF65-F5344CB8AC3E}">
        <p14:creationId xmlns:p14="http://schemas.microsoft.com/office/powerpoint/2010/main" val="264710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AU" b="1" dirty="0" smtClean="0">
                <a:solidFill>
                  <a:schemeClr val="tx1"/>
                </a:solidFill>
              </a:rPr>
              <a:t>Behavioral Pharmacology – 1950’s</a:t>
            </a:r>
            <a:endParaRPr lang="en-AU" b="1" dirty="0">
              <a:solidFill>
                <a:schemeClr val="tx1"/>
              </a:solidFill>
            </a:endParaRPr>
          </a:p>
        </p:txBody>
      </p:sp>
      <p:pic>
        <p:nvPicPr>
          <p:cNvPr id="34818" name="Content Placeholder 3" descr="Pappenheimer, Skinner, Dews.JPG"/>
          <p:cNvPicPr>
            <a:picLocks noGrp="1" noChangeAspect="1"/>
          </p:cNvPicPr>
          <p:nvPr>
            <p:ph idx="1"/>
          </p:nvPr>
        </p:nvPicPr>
        <p:blipFill>
          <a:blip r:embed="rId3"/>
          <a:srcRect/>
          <a:stretch>
            <a:fillRect/>
          </a:stretch>
        </p:blipFill>
        <p:spPr>
          <a:xfrm>
            <a:off x="1042988" y="1268413"/>
            <a:ext cx="6553200" cy="4511675"/>
          </a:xfrm>
        </p:spPr>
      </p:pic>
      <p:sp>
        <p:nvSpPr>
          <p:cNvPr id="34819" name="TextBox 4"/>
          <p:cNvSpPr txBox="1">
            <a:spLocks noChangeArrowheads="1"/>
          </p:cNvSpPr>
          <p:nvPr/>
        </p:nvSpPr>
        <p:spPr bwMode="auto">
          <a:xfrm>
            <a:off x="1042988" y="5949950"/>
            <a:ext cx="6734175" cy="738188"/>
          </a:xfrm>
          <a:prstGeom prst="rect">
            <a:avLst/>
          </a:prstGeom>
          <a:noFill/>
          <a:ln w="9525">
            <a:noFill/>
            <a:miter lim="800000"/>
            <a:headEnd/>
            <a:tailEnd/>
          </a:ln>
        </p:spPr>
        <p:txBody>
          <a:bodyPr wrap="none">
            <a:spAutoFit/>
          </a:bodyPr>
          <a:lstStyle/>
          <a:p>
            <a:pPr defTabSz="914400"/>
            <a:r>
              <a:rPr lang="en-AU" sz="2400" b="1">
                <a:solidFill>
                  <a:srgbClr val="000000"/>
                </a:solidFill>
                <a:latin typeface="Corbel" pitchFamily="34" charset="0"/>
              </a:rPr>
              <a:t>J. R. Pappenheimer, B. F. Skinner, and P. B. Dews</a:t>
            </a:r>
          </a:p>
          <a:p>
            <a:pPr defTabSz="914400"/>
            <a:endParaRPr lang="en-AU">
              <a:solidFill>
                <a:srgbClr val="000000"/>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1000"/>
                                        <p:tgtEl>
                                          <p:spTgt spid="34819">
                                            <p:txEl>
                                              <p:pRg st="0" end="0"/>
                                            </p:txEl>
                                          </p:spTgt>
                                        </p:tgtEl>
                                      </p:cBhvr>
                                    </p:animEffect>
                                    <p:anim calcmode="lin" valueType="num">
                                      <p:cBhvr>
                                        <p:cTn id="13"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60350"/>
            <a:ext cx="7200900" cy="936625"/>
          </a:xfrm>
        </p:spPr>
        <p:txBody>
          <a:bodyPr/>
          <a:lstStyle/>
          <a:p>
            <a:pPr defTabSz="914305" fontAlgn="auto">
              <a:spcAft>
                <a:spcPts val="0"/>
              </a:spcAft>
              <a:defRPr/>
            </a:pPr>
            <a:r>
              <a:rPr lang="en-AU" b="1" dirty="0" smtClean="0">
                <a:solidFill>
                  <a:schemeClr val="tx1"/>
                </a:solidFill>
              </a:rPr>
              <a:t>FC Therapies    &amp;   Mechanist Rx’s</a:t>
            </a:r>
            <a:endParaRPr lang="en-AU" b="1" dirty="0">
              <a:solidFill>
                <a:schemeClr val="tx1"/>
              </a:solidFill>
            </a:endParaRPr>
          </a:p>
        </p:txBody>
      </p:sp>
      <p:pic>
        <p:nvPicPr>
          <p:cNvPr id="55298" name="Picture 2"/>
          <p:cNvPicPr>
            <a:picLocks noGrp="1" noChangeAspect="1" noChangeArrowheads="1"/>
          </p:cNvPicPr>
          <p:nvPr>
            <p:ph idx="1"/>
          </p:nvPr>
        </p:nvPicPr>
        <p:blipFill>
          <a:blip r:embed="rId3"/>
          <a:srcRect/>
          <a:stretch>
            <a:fillRect/>
          </a:stretch>
        </p:blipFill>
        <p:spPr>
          <a:xfrm>
            <a:off x="539750" y="1268413"/>
            <a:ext cx="7920038" cy="5275262"/>
          </a:xfrm>
        </p:spPr>
      </p:pic>
      <p:sp>
        <p:nvSpPr>
          <p:cNvPr id="55299" name="TextBox 4"/>
          <p:cNvSpPr txBox="1">
            <a:spLocks noChangeArrowheads="1"/>
          </p:cNvSpPr>
          <p:nvPr/>
        </p:nvSpPr>
        <p:spPr bwMode="auto">
          <a:xfrm>
            <a:off x="4986338" y="2654300"/>
            <a:ext cx="2663825" cy="923925"/>
          </a:xfrm>
          <a:prstGeom prst="rect">
            <a:avLst/>
          </a:prstGeom>
          <a:noFill/>
          <a:ln w="9525">
            <a:noFill/>
            <a:miter lim="800000"/>
            <a:headEnd/>
            <a:tailEnd/>
          </a:ln>
        </p:spPr>
        <p:txBody>
          <a:bodyPr lIns="91430" tIns="45715" rIns="91430" bIns="45715">
            <a:spAutoFit/>
          </a:bodyPr>
          <a:lstStyle/>
          <a:p>
            <a:pPr algn="ctr"/>
            <a:r>
              <a:rPr lang="en-AU" b="1">
                <a:solidFill>
                  <a:srgbClr val="C00000"/>
                </a:solidFill>
                <a:latin typeface="Corbel" pitchFamily="34" charset="0"/>
              </a:rPr>
              <a:t>Mechanist</a:t>
            </a:r>
          </a:p>
          <a:p>
            <a:pPr algn="ctr"/>
            <a:r>
              <a:rPr lang="en-AU" b="1">
                <a:solidFill>
                  <a:srgbClr val="C00000"/>
                </a:solidFill>
                <a:latin typeface="Corbel" pitchFamily="34" charset="0"/>
              </a:rPr>
              <a:t>Dualist / Mentalist </a:t>
            </a:r>
            <a:r>
              <a:rPr lang="en-AU" b="1" i="1">
                <a:solidFill>
                  <a:srgbClr val="C00000"/>
                </a:solidFill>
                <a:latin typeface="Corbel" pitchFamily="34" charset="0"/>
              </a:rPr>
              <a:t>Psycho</a:t>
            </a:r>
            <a:r>
              <a:rPr lang="en-AU" b="1">
                <a:solidFill>
                  <a:srgbClr val="C00000"/>
                </a:solidFill>
                <a:latin typeface="Corbel" pitchFamily="34" charset="0"/>
              </a:rPr>
              <a:t>pharmacology</a:t>
            </a:r>
          </a:p>
        </p:txBody>
      </p:sp>
      <p:sp>
        <p:nvSpPr>
          <p:cNvPr id="55300" name="TextBox 5"/>
          <p:cNvSpPr txBox="1">
            <a:spLocks noChangeArrowheads="1"/>
          </p:cNvSpPr>
          <p:nvPr/>
        </p:nvSpPr>
        <p:spPr bwMode="auto">
          <a:xfrm>
            <a:off x="1920875" y="2654300"/>
            <a:ext cx="1627188" cy="923925"/>
          </a:xfrm>
          <a:prstGeom prst="rect">
            <a:avLst/>
          </a:prstGeom>
          <a:noFill/>
          <a:ln w="9525">
            <a:noFill/>
            <a:miter lim="800000"/>
            <a:headEnd/>
            <a:tailEnd/>
          </a:ln>
        </p:spPr>
        <p:txBody>
          <a:bodyPr lIns="91430" tIns="45715" rIns="91430" bIns="45715">
            <a:spAutoFit/>
          </a:bodyPr>
          <a:lstStyle/>
          <a:p>
            <a:pPr algn="ctr"/>
            <a:r>
              <a:rPr lang="en-AU" b="1">
                <a:solidFill>
                  <a:srgbClr val="C00000"/>
                </a:solidFill>
                <a:latin typeface="Corbel" pitchFamily="34" charset="0"/>
              </a:rPr>
              <a:t>Functional</a:t>
            </a:r>
          </a:p>
          <a:p>
            <a:pPr algn="ctr"/>
            <a:r>
              <a:rPr lang="en-AU" b="1">
                <a:solidFill>
                  <a:srgbClr val="C00000"/>
                </a:solidFill>
                <a:latin typeface="Corbel" pitchFamily="34" charset="0"/>
              </a:rPr>
              <a:t>Contextual </a:t>
            </a:r>
          </a:p>
          <a:p>
            <a:pPr algn="ctr"/>
            <a:r>
              <a:rPr lang="en-AU" b="1">
                <a:solidFill>
                  <a:srgbClr val="C00000"/>
                </a:solidFill>
                <a:latin typeface="Corbel" pitchFamily="34" charset="0"/>
              </a:rPr>
              <a:t>Pharmacology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fade">
                                      <p:cBhvr>
                                        <p:cTn id="12" dur="500"/>
                                        <p:tgtEl>
                                          <p:spTgt spid="553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gtEl>
                                        <p:attrNameLst>
                                          <p:attrName>style.visibility</p:attrName>
                                        </p:attrNameLst>
                                      </p:cBhvr>
                                      <p:to>
                                        <p:strVal val="visible"/>
                                      </p:to>
                                    </p:set>
                                    <p:animEffect transition="in" filter="fade">
                                      <p:cBhvr>
                                        <p:cTn id="1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p:cNvGraphicFramePr>
          <p:nvPr/>
        </p:nvGraphicFramePr>
        <p:xfrm>
          <a:off x="250825" y="1268413"/>
          <a:ext cx="8785225" cy="5113338"/>
        </p:xfrm>
        <a:graphic>
          <a:graphicData uri="http://schemas.openxmlformats.org/drawingml/2006/table">
            <a:tbl>
              <a:tblPr/>
              <a:tblGrid>
                <a:gridCol w="4392613"/>
                <a:gridCol w="4392612"/>
              </a:tblGrid>
              <a:tr h="5113338">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8" name="Picture 7"/>
          <p:cNvPicPr>
            <a:picLocks noChangeAspect="1"/>
          </p:cNvPicPr>
          <p:nvPr/>
        </p:nvPicPr>
        <p:blipFill>
          <a:blip r:embed="rId2"/>
          <a:srcRect/>
          <a:stretch>
            <a:fillRect/>
          </a:stretch>
        </p:blipFill>
        <p:spPr bwMode="auto">
          <a:xfrm>
            <a:off x="4643438" y="1268413"/>
            <a:ext cx="4386262" cy="5113337"/>
          </a:xfrm>
          <a:prstGeom prst="rect">
            <a:avLst/>
          </a:prstGeom>
          <a:noFill/>
          <a:ln w="9525">
            <a:noFill/>
            <a:miter lim="800000"/>
            <a:headEnd/>
            <a:tailEnd/>
          </a:ln>
        </p:spPr>
      </p:pic>
      <p:pic>
        <p:nvPicPr>
          <p:cNvPr id="9" name="Picture 8"/>
          <p:cNvPicPr>
            <a:picLocks noChangeAspect="1"/>
          </p:cNvPicPr>
          <p:nvPr/>
        </p:nvPicPr>
        <p:blipFill>
          <a:blip r:embed="rId3"/>
          <a:srcRect/>
          <a:stretch>
            <a:fillRect/>
          </a:stretch>
        </p:blipFill>
        <p:spPr bwMode="auto">
          <a:xfrm>
            <a:off x="250825" y="1268413"/>
            <a:ext cx="4321175" cy="5113337"/>
          </a:xfrm>
          <a:prstGeom prst="rect">
            <a:avLst/>
          </a:prstGeom>
          <a:noFill/>
          <a:ln w="9525">
            <a:noFill/>
            <a:miter lim="800000"/>
            <a:headEnd/>
            <a:tailEnd/>
          </a:ln>
        </p:spPr>
      </p:pic>
      <p:sp>
        <p:nvSpPr>
          <p:cNvPr id="3" name="TextBox 2"/>
          <p:cNvSpPr txBox="1">
            <a:spLocks noChangeArrowheads="1"/>
          </p:cNvSpPr>
          <p:nvPr/>
        </p:nvSpPr>
        <p:spPr bwMode="auto">
          <a:xfrm>
            <a:off x="719138" y="292100"/>
            <a:ext cx="3384550" cy="368300"/>
          </a:xfrm>
          <a:prstGeom prst="rect">
            <a:avLst/>
          </a:prstGeom>
          <a:noFill/>
          <a:ln w="9525">
            <a:noFill/>
            <a:miter lim="800000"/>
            <a:headEnd/>
            <a:tailEnd/>
          </a:ln>
        </p:spPr>
        <p:txBody>
          <a:bodyPr lIns="91430" tIns="45715" rIns="91430" bIns="45715">
            <a:spAutoFit/>
          </a:bodyPr>
          <a:lstStyle/>
          <a:p>
            <a:r>
              <a:rPr lang="en-AU" b="1">
                <a:latin typeface="Corbel" pitchFamily="34" charset="0"/>
              </a:rPr>
              <a:t>Functional contextual analysis</a:t>
            </a:r>
          </a:p>
        </p:txBody>
      </p:sp>
      <p:sp>
        <p:nvSpPr>
          <p:cNvPr id="4" name="TextBox 3"/>
          <p:cNvSpPr txBox="1">
            <a:spLocks noChangeArrowheads="1"/>
          </p:cNvSpPr>
          <p:nvPr/>
        </p:nvSpPr>
        <p:spPr bwMode="auto">
          <a:xfrm>
            <a:off x="4757738" y="290513"/>
            <a:ext cx="4017962" cy="369887"/>
          </a:xfrm>
          <a:prstGeom prst="rect">
            <a:avLst/>
          </a:prstGeom>
          <a:noFill/>
          <a:ln w="9525">
            <a:noFill/>
            <a:miter lim="800000"/>
            <a:headEnd/>
            <a:tailEnd/>
          </a:ln>
        </p:spPr>
        <p:txBody>
          <a:bodyPr wrap="none" lIns="91430" tIns="45715" rIns="91430" bIns="45715">
            <a:spAutoFit/>
          </a:bodyPr>
          <a:lstStyle/>
          <a:p>
            <a:r>
              <a:rPr lang="en-AU" b="1">
                <a:latin typeface="Corbel" pitchFamily="34" charset="0"/>
              </a:rPr>
              <a:t>Decontextualised Mechanistic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p:cNvGraphicFramePr>
          <p:nvPr/>
        </p:nvGraphicFramePr>
        <p:xfrm>
          <a:off x="250825" y="1268413"/>
          <a:ext cx="8785225" cy="5113338"/>
        </p:xfrm>
        <a:graphic>
          <a:graphicData uri="http://schemas.openxmlformats.org/drawingml/2006/table">
            <a:tbl>
              <a:tblPr/>
              <a:tblGrid>
                <a:gridCol w="4392613"/>
                <a:gridCol w="4392612"/>
              </a:tblGrid>
              <a:tr h="5113338">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4" name="Picture 3"/>
          <p:cNvPicPr>
            <a:picLocks noChangeAspect="1"/>
          </p:cNvPicPr>
          <p:nvPr/>
        </p:nvPicPr>
        <p:blipFill>
          <a:blip r:embed="rId2"/>
          <a:srcRect/>
          <a:stretch>
            <a:fillRect/>
          </a:stretch>
        </p:blipFill>
        <p:spPr bwMode="auto">
          <a:xfrm>
            <a:off x="5219700" y="1989138"/>
            <a:ext cx="2881313" cy="3730625"/>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684213" y="2276475"/>
            <a:ext cx="3660775" cy="3443288"/>
          </a:xfrm>
          <a:prstGeom prst="rect">
            <a:avLst/>
          </a:prstGeom>
          <a:noFill/>
          <a:ln w="9525">
            <a:noFill/>
            <a:miter lim="800000"/>
            <a:headEnd/>
            <a:tailEnd/>
          </a:ln>
        </p:spPr>
      </p:pic>
      <p:sp>
        <p:nvSpPr>
          <p:cNvPr id="3" name="TextBox 2"/>
          <p:cNvSpPr txBox="1">
            <a:spLocks noChangeArrowheads="1"/>
          </p:cNvSpPr>
          <p:nvPr/>
        </p:nvSpPr>
        <p:spPr bwMode="auto">
          <a:xfrm>
            <a:off x="395288" y="155575"/>
            <a:ext cx="4094162" cy="923925"/>
          </a:xfrm>
          <a:prstGeom prst="rect">
            <a:avLst/>
          </a:prstGeom>
          <a:noFill/>
          <a:ln w="9525">
            <a:noFill/>
            <a:miter lim="800000"/>
            <a:headEnd/>
            <a:tailEnd/>
          </a:ln>
        </p:spPr>
        <p:txBody>
          <a:bodyPr lIns="91430" tIns="45715" rIns="91430" bIns="45715">
            <a:spAutoFit/>
          </a:bodyPr>
          <a:lstStyle/>
          <a:p>
            <a:r>
              <a:rPr lang="en-AU" b="1">
                <a:latin typeface="Corbel" pitchFamily="34" charset="0"/>
              </a:rPr>
              <a:t>Functional contextual intervention</a:t>
            </a:r>
          </a:p>
          <a:p>
            <a:r>
              <a:rPr lang="en-AU">
                <a:latin typeface="Corbel" pitchFamily="34" charset="0"/>
              </a:rPr>
              <a:t>What’s true is what works… in relation to a specified direction or goal.</a:t>
            </a:r>
          </a:p>
        </p:txBody>
      </p:sp>
      <p:sp>
        <p:nvSpPr>
          <p:cNvPr id="6" name="TextBox 5"/>
          <p:cNvSpPr txBox="1">
            <a:spLocks noChangeArrowheads="1"/>
          </p:cNvSpPr>
          <p:nvPr/>
        </p:nvSpPr>
        <p:spPr bwMode="auto">
          <a:xfrm>
            <a:off x="4926013" y="155575"/>
            <a:ext cx="4249737" cy="923925"/>
          </a:xfrm>
          <a:prstGeom prst="rect">
            <a:avLst/>
          </a:prstGeom>
          <a:noFill/>
          <a:ln w="9525">
            <a:noFill/>
            <a:miter lim="800000"/>
            <a:headEnd/>
            <a:tailEnd/>
          </a:ln>
        </p:spPr>
        <p:txBody>
          <a:bodyPr lIns="91430" tIns="45715" rIns="91430" bIns="45715">
            <a:spAutoFit/>
          </a:bodyPr>
          <a:lstStyle/>
          <a:p>
            <a:r>
              <a:rPr lang="en-AU" b="1">
                <a:latin typeface="Corbel" pitchFamily="34" charset="0"/>
              </a:rPr>
              <a:t>Mechanistic intervention </a:t>
            </a:r>
          </a:p>
          <a:p>
            <a:r>
              <a:rPr lang="en-AU">
                <a:latin typeface="Corbel" pitchFamily="34" charset="0"/>
              </a:rPr>
              <a:t>What’s true is what corresponds most closely to a measurable reality.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p:cNvGraphicFramePr>
          <p:nvPr/>
        </p:nvGraphicFramePr>
        <p:xfrm>
          <a:off x="250825" y="1268413"/>
          <a:ext cx="8785225" cy="5113338"/>
        </p:xfrm>
        <a:graphic>
          <a:graphicData uri="http://schemas.openxmlformats.org/drawingml/2006/table">
            <a:tbl>
              <a:tblPr/>
              <a:tblGrid>
                <a:gridCol w="4392613"/>
                <a:gridCol w="4392612"/>
              </a:tblGrid>
              <a:tr h="5113338">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3" name="Picture 2"/>
          <p:cNvPicPr>
            <a:picLocks noChangeAspect="1"/>
          </p:cNvPicPr>
          <p:nvPr/>
        </p:nvPicPr>
        <p:blipFill>
          <a:blip r:embed="rId2"/>
          <a:srcRect/>
          <a:stretch>
            <a:fillRect/>
          </a:stretch>
        </p:blipFill>
        <p:spPr bwMode="auto">
          <a:xfrm>
            <a:off x="250825" y="1268413"/>
            <a:ext cx="4392613" cy="5126037"/>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4643438" y="1268413"/>
            <a:ext cx="4392612" cy="5105400"/>
          </a:xfrm>
          <a:prstGeom prst="rect">
            <a:avLst/>
          </a:prstGeom>
          <a:noFill/>
          <a:ln w="9525">
            <a:noFill/>
            <a:miter lim="800000"/>
            <a:headEnd/>
            <a:tailEnd/>
          </a:ln>
        </p:spPr>
      </p:pic>
      <p:sp>
        <p:nvSpPr>
          <p:cNvPr id="6" name="TextBox 5"/>
          <p:cNvSpPr txBox="1">
            <a:spLocks noChangeArrowheads="1"/>
          </p:cNvSpPr>
          <p:nvPr/>
        </p:nvSpPr>
        <p:spPr bwMode="auto">
          <a:xfrm>
            <a:off x="395288" y="155575"/>
            <a:ext cx="4094162" cy="923925"/>
          </a:xfrm>
          <a:prstGeom prst="rect">
            <a:avLst/>
          </a:prstGeom>
          <a:noFill/>
          <a:ln w="9525">
            <a:noFill/>
            <a:miter lim="800000"/>
            <a:headEnd/>
            <a:tailEnd/>
          </a:ln>
        </p:spPr>
        <p:txBody>
          <a:bodyPr lIns="91430" tIns="45715" rIns="91430" bIns="45715">
            <a:spAutoFit/>
          </a:bodyPr>
          <a:lstStyle/>
          <a:p>
            <a:r>
              <a:rPr lang="en-AU" b="1">
                <a:latin typeface="Corbel" pitchFamily="34" charset="0"/>
              </a:rPr>
              <a:t>Functional contextual treatment</a:t>
            </a:r>
          </a:p>
          <a:p>
            <a:r>
              <a:rPr lang="en-AU">
                <a:latin typeface="Corbel" pitchFamily="34" charset="0"/>
              </a:rPr>
              <a:t>What’s true is what works…</a:t>
            </a:r>
          </a:p>
          <a:p>
            <a:pPr lvl="1" indent="0"/>
            <a:r>
              <a:rPr lang="en-AU">
                <a:latin typeface="Corbel" pitchFamily="34" charset="0"/>
              </a:rPr>
              <a:t>	...Towards valued living</a:t>
            </a:r>
          </a:p>
        </p:txBody>
      </p:sp>
      <p:sp>
        <p:nvSpPr>
          <p:cNvPr id="7" name="TextBox 6"/>
          <p:cNvSpPr txBox="1">
            <a:spLocks noChangeArrowheads="1"/>
          </p:cNvSpPr>
          <p:nvPr/>
        </p:nvSpPr>
        <p:spPr bwMode="auto">
          <a:xfrm>
            <a:off x="4926013" y="155575"/>
            <a:ext cx="4249737" cy="923925"/>
          </a:xfrm>
          <a:prstGeom prst="rect">
            <a:avLst/>
          </a:prstGeom>
          <a:noFill/>
          <a:ln w="9525">
            <a:noFill/>
            <a:miter lim="800000"/>
            <a:headEnd/>
            <a:tailEnd/>
          </a:ln>
        </p:spPr>
        <p:txBody>
          <a:bodyPr lIns="91430" tIns="45715" rIns="91430" bIns="45715">
            <a:spAutoFit/>
          </a:bodyPr>
          <a:lstStyle/>
          <a:p>
            <a:r>
              <a:rPr lang="en-AU" b="1">
                <a:latin typeface="Corbel" pitchFamily="34" charset="0"/>
              </a:rPr>
              <a:t>DSM / syndromal treatment </a:t>
            </a:r>
          </a:p>
          <a:p>
            <a:r>
              <a:rPr lang="en-AU">
                <a:latin typeface="Corbel" pitchFamily="34" charset="0"/>
              </a:rPr>
              <a:t>Less difficult feelings and thoughts</a:t>
            </a:r>
          </a:p>
          <a:p>
            <a:r>
              <a:rPr lang="en-AU">
                <a:latin typeface="Corbel" pitchFamily="34" charset="0"/>
              </a:rPr>
              <a:t>Less items on checklists of troubles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188" y="2133600"/>
            <a:ext cx="8478837" cy="4308475"/>
          </a:xfrm>
          <a:prstGeom prst="rect">
            <a:avLst/>
          </a:prstGeom>
          <a:noFill/>
        </p:spPr>
        <p:txBody>
          <a:bodyPr lIns="91430" tIns="45715" rIns="91430" bIns="45715">
            <a:spAutoFit/>
          </a:bodyPr>
          <a:lstStyle/>
          <a:p>
            <a:pPr marL="457200" indent="-457200" defTabSz="914305" fontAlgn="auto">
              <a:spcBef>
                <a:spcPts val="0"/>
              </a:spcBef>
              <a:spcAft>
                <a:spcPts val="0"/>
              </a:spcAft>
              <a:buFont typeface="Arial" pitchFamily="34" charset="0"/>
              <a:buChar char="•"/>
              <a:defRPr/>
            </a:pPr>
            <a:r>
              <a:rPr lang="en-AU" sz="2400" dirty="0">
                <a:solidFill>
                  <a:prstClr val="black"/>
                </a:solidFill>
                <a:latin typeface="+mn-lt"/>
              </a:rPr>
              <a:t>ANTIDEPRESSANTS </a:t>
            </a:r>
            <a:r>
              <a:rPr lang="en-AU" sz="2400" b="1" i="1" dirty="0">
                <a:solidFill>
                  <a:prstClr val="black"/>
                </a:solidFill>
                <a:latin typeface="+mn-lt"/>
              </a:rPr>
              <a:t>DOUBLED</a:t>
            </a:r>
            <a:r>
              <a:rPr lang="en-AU" sz="2400" dirty="0">
                <a:solidFill>
                  <a:prstClr val="black"/>
                </a:solidFill>
                <a:latin typeface="+mn-lt"/>
              </a:rPr>
              <a:t> </a:t>
            </a:r>
          </a:p>
          <a:p>
            <a:pPr marL="457200" indent="-457200" defTabSz="914305" fontAlgn="auto">
              <a:spcBef>
                <a:spcPts val="0"/>
              </a:spcBef>
              <a:spcAft>
                <a:spcPts val="0"/>
              </a:spcAft>
              <a:buFont typeface="Arial" pitchFamily="34" charset="0"/>
              <a:buChar char="•"/>
              <a:defRPr/>
            </a:pPr>
            <a:r>
              <a:rPr lang="en-AU" sz="2400" dirty="0">
                <a:solidFill>
                  <a:prstClr val="black"/>
                </a:solidFill>
                <a:latin typeface="+mn-lt"/>
              </a:rPr>
              <a:t>“ATYPICAL” ANTIPSYCHOTICS </a:t>
            </a:r>
            <a:r>
              <a:rPr lang="en-AU" sz="2400" b="1" i="1" dirty="0">
                <a:solidFill>
                  <a:prstClr val="black"/>
                </a:solidFill>
                <a:latin typeface="+mn-lt"/>
              </a:rPr>
              <a:t>TRIPLED</a:t>
            </a:r>
          </a:p>
          <a:p>
            <a:pPr marL="457200" indent="-457200" defTabSz="914305" fontAlgn="auto">
              <a:spcBef>
                <a:spcPts val="0"/>
              </a:spcBef>
              <a:spcAft>
                <a:spcPts val="0"/>
              </a:spcAft>
              <a:buFont typeface="Arial" pitchFamily="34" charset="0"/>
              <a:buChar char="•"/>
              <a:defRPr/>
            </a:pPr>
            <a:r>
              <a:rPr lang="en-AU" sz="2400" dirty="0">
                <a:solidFill>
                  <a:prstClr val="black"/>
                </a:solidFill>
                <a:latin typeface="+mn-lt"/>
              </a:rPr>
              <a:t>ADHD MEDS </a:t>
            </a:r>
            <a:r>
              <a:rPr lang="en-AU" sz="2400" b="1" i="1" dirty="0">
                <a:solidFill>
                  <a:prstClr val="black"/>
                </a:solidFill>
                <a:latin typeface="+mn-lt"/>
              </a:rPr>
              <a:t>DOUBLED </a:t>
            </a:r>
          </a:p>
          <a:p>
            <a:pPr marL="457200" indent="-457200" defTabSz="914305" fontAlgn="auto">
              <a:spcBef>
                <a:spcPts val="0"/>
              </a:spcBef>
              <a:spcAft>
                <a:spcPts val="0"/>
              </a:spcAft>
              <a:buFont typeface="Arial" pitchFamily="34" charset="0"/>
              <a:buChar char="•"/>
              <a:defRPr/>
            </a:pPr>
            <a:r>
              <a:rPr lang="en-AU" sz="2400" dirty="0">
                <a:solidFill>
                  <a:prstClr val="black"/>
                </a:solidFill>
                <a:latin typeface="+mn-lt"/>
              </a:rPr>
              <a:t>XANAX </a:t>
            </a:r>
            <a:r>
              <a:rPr lang="en-AU" sz="2400" b="1" i="1" dirty="0">
                <a:solidFill>
                  <a:prstClr val="black"/>
                </a:solidFill>
                <a:latin typeface="+mn-lt"/>
              </a:rPr>
              <a:t>DOUBLED </a:t>
            </a:r>
          </a:p>
          <a:p>
            <a:pPr marL="457200" indent="-457200" defTabSz="914305" fontAlgn="auto">
              <a:spcBef>
                <a:spcPts val="0"/>
              </a:spcBef>
              <a:spcAft>
                <a:spcPts val="0"/>
              </a:spcAft>
              <a:buFont typeface="Arial" pitchFamily="34" charset="0"/>
              <a:buChar char="•"/>
              <a:defRPr/>
            </a:pPr>
            <a:r>
              <a:rPr lang="en-AU" sz="2400" dirty="0">
                <a:solidFill>
                  <a:prstClr val="black"/>
                </a:solidFill>
                <a:latin typeface="+mn-lt"/>
              </a:rPr>
              <a:t>LAMOTRIGINE </a:t>
            </a:r>
            <a:r>
              <a:rPr lang="en-AU" sz="2400" b="1" i="1" dirty="0">
                <a:solidFill>
                  <a:prstClr val="black"/>
                </a:solidFill>
                <a:latin typeface="+mn-lt"/>
              </a:rPr>
              <a:t>DOUBLED</a:t>
            </a:r>
          </a:p>
          <a:p>
            <a:pPr marL="457200" indent="-457200" defTabSz="914305" fontAlgn="auto">
              <a:spcBef>
                <a:spcPts val="0"/>
              </a:spcBef>
              <a:spcAft>
                <a:spcPts val="0"/>
              </a:spcAft>
              <a:buFont typeface="Arial" pitchFamily="34" charset="0"/>
              <a:buChar char="•"/>
              <a:defRPr/>
            </a:pPr>
            <a:endParaRPr lang="en-AU" sz="2400" dirty="0">
              <a:solidFill>
                <a:prstClr val="black"/>
              </a:solidFill>
              <a:latin typeface="+mn-lt"/>
            </a:endParaRPr>
          </a:p>
          <a:p>
            <a:pPr defTabSz="914305" fontAlgn="auto">
              <a:spcBef>
                <a:spcPts val="0"/>
              </a:spcBef>
              <a:spcAft>
                <a:spcPts val="0"/>
              </a:spcAft>
              <a:defRPr/>
            </a:pPr>
            <a:r>
              <a:rPr lang="en-AU" sz="2400" b="1" dirty="0">
                <a:solidFill>
                  <a:prstClr val="black"/>
                </a:solidFill>
                <a:latin typeface="+mn-lt"/>
              </a:rPr>
              <a:t>AND AUSTRALIAN’S MENTAL HEALTH? </a:t>
            </a:r>
            <a:endParaRPr lang="en-AU" sz="2400" dirty="0">
              <a:solidFill>
                <a:prstClr val="black"/>
              </a:solidFill>
              <a:latin typeface="+mn-lt"/>
            </a:endParaRPr>
          </a:p>
          <a:p>
            <a:pPr marL="342900" indent="-342900" defTabSz="914305" fontAlgn="auto">
              <a:spcBef>
                <a:spcPts val="0"/>
              </a:spcBef>
              <a:spcAft>
                <a:spcPts val="0"/>
              </a:spcAft>
              <a:buFont typeface="Wingdings"/>
              <a:buChar char="à"/>
              <a:defRPr/>
            </a:pPr>
            <a:r>
              <a:rPr lang="en-AU" sz="2400" b="1" dirty="0">
                <a:solidFill>
                  <a:prstClr val="black"/>
                </a:solidFill>
                <a:latin typeface="+mn-lt"/>
              </a:rPr>
              <a:t>NO IMPROVEMENT</a:t>
            </a:r>
          </a:p>
          <a:p>
            <a:pPr defTabSz="914305" fontAlgn="auto">
              <a:spcBef>
                <a:spcPts val="0"/>
              </a:spcBef>
              <a:spcAft>
                <a:spcPts val="0"/>
              </a:spcAft>
              <a:defRPr/>
            </a:pPr>
            <a:endParaRPr lang="en-AU" sz="2400" dirty="0">
              <a:solidFill>
                <a:prstClr val="black"/>
              </a:solidFill>
              <a:latin typeface="+mn-lt"/>
            </a:endParaRPr>
          </a:p>
          <a:p>
            <a:pPr defTabSz="914305" fontAlgn="auto">
              <a:spcBef>
                <a:spcPts val="0"/>
              </a:spcBef>
              <a:spcAft>
                <a:spcPts val="0"/>
              </a:spcAft>
              <a:defRPr/>
            </a:pPr>
            <a:r>
              <a:rPr lang="en-AU" sz="2000" b="1" i="1" dirty="0">
                <a:solidFill>
                  <a:prstClr val="black"/>
                </a:solidFill>
                <a:latin typeface="+mn-lt"/>
              </a:rPr>
              <a:t>Changes in psychological distress in Australian adults 1995 - 2011. </a:t>
            </a:r>
          </a:p>
          <a:p>
            <a:pPr defTabSz="914305" fontAlgn="auto">
              <a:spcBef>
                <a:spcPts val="0"/>
              </a:spcBef>
              <a:spcAft>
                <a:spcPts val="0"/>
              </a:spcAft>
              <a:defRPr/>
            </a:pPr>
            <a:r>
              <a:rPr lang="en-AU" sz="2000" i="1" dirty="0" err="1">
                <a:solidFill>
                  <a:prstClr val="black"/>
                </a:solidFill>
                <a:latin typeface="+mn-lt"/>
              </a:rPr>
              <a:t>Jorm</a:t>
            </a:r>
            <a:r>
              <a:rPr lang="en-AU" sz="2000" i="1" dirty="0">
                <a:solidFill>
                  <a:prstClr val="black"/>
                </a:solidFill>
                <a:latin typeface="+mn-lt"/>
              </a:rPr>
              <a:t> and </a:t>
            </a:r>
            <a:r>
              <a:rPr lang="en-AU" sz="2000" i="1" dirty="0" err="1">
                <a:solidFill>
                  <a:prstClr val="black"/>
                </a:solidFill>
                <a:latin typeface="+mn-lt"/>
              </a:rPr>
              <a:t>Reavley</a:t>
            </a:r>
            <a:r>
              <a:rPr lang="en-AU" sz="2000" i="1" dirty="0">
                <a:solidFill>
                  <a:prstClr val="black"/>
                </a:solidFill>
                <a:latin typeface="+mn-lt"/>
              </a:rPr>
              <a:t>, </a:t>
            </a:r>
            <a:r>
              <a:rPr lang="en-AU" sz="2000" i="1" dirty="0" err="1">
                <a:solidFill>
                  <a:prstClr val="black"/>
                </a:solidFill>
                <a:latin typeface="+mn-lt"/>
              </a:rPr>
              <a:t>Aust</a:t>
            </a:r>
            <a:r>
              <a:rPr lang="en-AU" sz="2000" i="1" dirty="0">
                <a:solidFill>
                  <a:prstClr val="black"/>
                </a:solidFill>
                <a:latin typeface="+mn-lt"/>
              </a:rPr>
              <a:t> N Z J Psychiatry 2012</a:t>
            </a:r>
          </a:p>
          <a:p>
            <a:pPr defTabSz="914305" fontAlgn="auto">
              <a:spcBef>
                <a:spcPts val="0"/>
              </a:spcBef>
              <a:spcAft>
                <a:spcPts val="0"/>
              </a:spcAft>
              <a:defRPr/>
            </a:pPr>
            <a:endParaRPr lang="en-AU" b="1" dirty="0">
              <a:solidFill>
                <a:prstClr val="black"/>
              </a:solidFill>
              <a:latin typeface="+mn-lt"/>
            </a:endParaRPr>
          </a:p>
        </p:txBody>
      </p:sp>
      <p:sp>
        <p:nvSpPr>
          <p:cNvPr id="94210" name="TextBox 2"/>
          <p:cNvSpPr txBox="1">
            <a:spLocks noChangeArrowheads="1"/>
          </p:cNvSpPr>
          <p:nvPr/>
        </p:nvSpPr>
        <p:spPr bwMode="auto">
          <a:xfrm>
            <a:off x="304800" y="260350"/>
            <a:ext cx="7991475" cy="1508125"/>
          </a:xfrm>
          <a:prstGeom prst="rect">
            <a:avLst/>
          </a:prstGeom>
          <a:noFill/>
          <a:ln w="9525">
            <a:noFill/>
            <a:miter lim="800000"/>
            <a:headEnd/>
            <a:tailEnd/>
          </a:ln>
        </p:spPr>
        <p:txBody>
          <a:bodyPr lIns="91430" tIns="45715" rIns="91430" bIns="45715">
            <a:spAutoFit/>
          </a:bodyPr>
          <a:lstStyle/>
          <a:p>
            <a:r>
              <a:rPr lang="en-AU" sz="3600" b="1">
                <a:solidFill>
                  <a:srgbClr val="000000"/>
                </a:solidFill>
                <a:latin typeface="Corbel" pitchFamily="34" charset="0"/>
              </a:rPr>
              <a:t>Trends in psychotropic meds </a:t>
            </a:r>
          </a:p>
          <a:p>
            <a:r>
              <a:rPr lang="en-AU" sz="3600" b="1">
                <a:solidFill>
                  <a:srgbClr val="000000"/>
                </a:solidFill>
                <a:latin typeface="Corbel" pitchFamily="34" charset="0"/>
              </a:rPr>
              <a:t>in Australia: 2000 - 2011</a:t>
            </a:r>
          </a:p>
          <a:p>
            <a:r>
              <a:rPr lang="en-AU" sz="2000">
                <a:solidFill>
                  <a:srgbClr val="000000"/>
                </a:solidFill>
                <a:latin typeface="Corbel" pitchFamily="34" charset="0"/>
              </a:rPr>
              <a:t>Stephenson et al, Aust N Z J Psychiatry 9.11.2012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b="1">
                <a:solidFill>
                  <a:srgbClr val="000000"/>
                </a:solidFill>
                <a:ea typeface="msgothic"/>
                <a:cs typeface="msgothic"/>
              </a:rPr>
              <a:t>Trends in psychotropic meds in Australia 2000 to 2011</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000" b="1">
              <a:solidFill>
                <a:srgbClr val="000000"/>
              </a:solidFill>
              <a:ea typeface="msgothic"/>
              <a:cs typeface="msgothic"/>
            </a:endParaRP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b="1">
                <a:solidFill>
                  <a:srgbClr val="000000"/>
                </a:solidFill>
                <a:ea typeface="msgothic"/>
                <a:cs typeface="msgothic"/>
              </a:rPr>
              <a:t>Figure 1. Share of market (DDD/1000 population/day) per class</a:t>
            </a:r>
          </a:p>
        </p:txBody>
      </p:sp>
      <p:pic>
        <p:nvPicPr>
          <p:cNvPr id="95234" name="Picture 3"/>
          <p:cNvPicPr>
            <a:picLocks noChangeAspect="1" noChangeArrowheads="1"/>
          </p:cNvPicPr>
          <p:nvPr/>
        </p:nvPicPr>
        <p:blipFill>
          <a:blip r:embed="rId3"/>
          <a:srcRect/>
          <a:stretch>
            <a:fillRect/>
          </a:stretch>
        </p:blipFill>
        <p:spPr bwMode="auto">
          <a:xfrm>
            <a:off x="0" y="1773238"/>
            <a:ext cx="9072563" cy="46212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p:cNvGraphicFramePr>
          <p:nvPr/>
        </p:nvGraphicFramePr>
        <p:xfrm>
          <a:off x="250825" y="1268413"/>
          <a:ext cx="8785225" cy="5113338"/>
        </p:xfrm>
        <a:graphic>
          <a:graphicData uri="http://schemas.openxmlformats.org/drawingml/2006/table">
            <a:tbl>
              <a:tblPr/>
              <a:tblGrid>
                <a:gridCol w="4392613"/>
                <a:gridCol w="4392612"/>
              </a:tblGrid>
              <a:tr h="5113338">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3" name="Picture 2"/>
          <p:cNvPicPr>
            <a:picLocks noChangeAspect="1"/>
          </p:cNvPicPr>
          <p:nvPr/>
        </p:nvPicPr>
        <p:blipFill>
          <a:blip r:embed="rId2"/>
          <a:srcRect/>
          <a:stretch>
            <a:fillRect/>
          </a:stretch>
        </p:blipFill>
        <p:spPr bwMode="auto">
          <a:xfrm>
            <a:off x="250825" y="1268413"/>
            <a:ext cx="4392613" cy="5126037"/>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4643438" y="1268413"/>
            <a:ext cx="4392612" cy="5105400"/>
          </a:xfrm>
          <a:prstGeom prst="rect">
            <a:avLst/>
          </a:prstGeom>
          <a:noFill/>
          <a:ln w="9525">
            <a:noFill/>
            <a:miter lim="800000"/>
            <a:headEnd/>
            <a:tailEnd/>
          </a:ln>
        </p:spPr>
      </p:pic>
      <p:sp>
        <p:nvSpPr>
          <p:cNvPr id="6" name="TextBox 5"/>
          <p:cNvSpPr txBox="1">
            <a:spLocks noChangeArrowheads="1"/>
          </p:cNvSpPr>
          <p:nvPr/>
        </p:nvSpPr>
        <p:spPr bwMode="auto">
          <a:xfrm>
            <a:off x="395288" y="155575"/>
            <a:ext cx="4094162" cy="923925"/>
          </a:xfrm>
          <a:prstGeom prst="rect">
            <a:avLst/>
          </a:prstGeom>
          <a:noFill/>
          <a:ln w="9525">
            <a:noFill/>
            <a:miter lim="800000"/>
            <a:headEnd/>
            <a:tailEnd/>
          </a:ln>
        </p:spPr>
        <p:txBody>
          <a:bodyPr lIns="91430" tIns="45715" rIns="91430" bIns="45715">
            <a:spAutoFit/>
          </a:bodyPr>
          <a:lstStyle/>
          <a:p>
            <a:r>
              <a:rPr lang="en-AU" b="1">
                <a:solidFill>
                  <a:srgbClr val="000000"/>
                </a:solidFill>
                <a:latin typeface="Corbel" pitchFamily="34" charset="0"/>
              </a:rPr>
              <a:t>Functional contextual treatment</a:t>
            </a:r>
          </a:p>
          <a:p>
            <a:r>
              <a:rPr lang="en-AU">
                <a:solidFill>
                  <a:srgbClr val="000000"/>
                </a:solidFill>
                <a:latin typeface="Corbel" pitchFamily="34" charset="0"/>
              </a:rPr>
              <a:t>What’s true is what works…</a:t>
            </a:r>
          </a:p>
          <a:p>
            <a:pPr lvl="1" indent="0"/>
            <a:r>
              <a:rPr lang="en-AU">
                <a:solidFill>
                  <a:srgbClr val="000000"/>
                </a:solidFill>
                <a:latin typeface="Corbel" pitchFamily="34" charset="0"/>
              </a:rPr>
              <a:t>	...Towards valued living</a:t>
            </a:r>
          </a:p>
        </p:txBody>
      </p:sp>
      <p:sp>
        <p:nvSpPr>
          <p:cNvPr id="7" name="TextBox 6"/>
          <p:cNvSpPr txBox="1">
            <a:spLocks noChangeArrowheads="1"/>
          </p:cNvSpPr>
          <p:nvPr/>
        </p:nvSpPr>
        <p:spPr bwMode="auto">
          <a:xfrm>
            <a:off x="4926013" y="155575"/>
            <a:ext cx="4249737" cy="923925"/>
          </a:xfrm>
          <a:prstGeom prst="rect">
            <a:avLst/>
          </a:prstGeom>
          <a:noFill/>
          <a:ln w="9525">
            <a:noFill/>
            <a:miter lim="800000"/>
            <a:headEnd/>
            <a:tailEnd/>
          </a:ln>
        </p:spPr>
        <p:txBody>
          <a:bodyPr lIns="91430" tIns="45715" rIns="91430" bIns="45715">
            <a:spAutoFit/>
          </a:bodyPr>
          <a:lstStyle/>
          <a:p>
            <a:r>
              <a:rPr lang="en-AU" b="1">
                <a:solidFill>
                  <a:srgbClr val="000000"/>
                </a:solidFill>
                <a:latin typeface="Corbel" pitchFamily="34" charset="0"/>
              </a:rPr>
              <a:t>DSM / syndromal treatment </a:t>
            </a:r>
          </a:p>
          <a:p>
            <a:r>
              <a:rPr lang="en-AU">
                <a:solidFill>
                  <a:srgbClr val="000000"/>
                </a:solidFill>
                <a:latin typeface="Corbel" pitchFamily="34" charset="0"/>
              </a:rPr>
              <a:t>Less difficult feelings and thoughts</a:t>
            </a:r>
          </a:p>
          <a:p>
            <a:r>
              <a:rPr lang="en-AU">
                <a:solidFill>
                  <a:srgbClr val="000000"/>
                </a:solidFill>
                <a:latin typeface="Corbel" pitchFamily="34" charset="0"/>
              </a:rPr>
              <a:t>Less items on checklists of troubles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p:cNvPicPr>
            <a:picLocks noChangeAspect="1"/>
          </p:cNvPicPr>
          <p:nvPr/>
        </p:nvPicPr>
        <p:blipFill>
          <a:blip r:embed="rId2"/>
          <a:srcRect/>
          <a:stretch>
            <a:fillRect/>
          </a:stretch>
        </p:blipFill>
        <p:spPr bwMode="auto">
          <a:xfrm>
            <a:off x="2090738" y="115888"/>
            <a:ext cx="4962525" cy="6553200"/>
          </a:xfrm>
          <a:prstGeom prst="rect">
            <a:avLst/>
          </a:prstGeom>
          <a:noFill/>
          <a:ln w="9525">
            <a:noFill/>
            <a:miter lim="800000"/>
            <a:headEnd/>
            <a:tailEnd/>
          </a:ln>
        </p:spPr>
      </p:pic>
      <p:sp>
        <p:nvSpPr>
          <p:cNvPr id="76802" name="TextBox 1"/>
          <p:cNvSpPr txBox="1">
            <a:spLocks noChangeArrowheads="1"/>
          </p:cNvSpPr>
          <p:nvPr/>
        </p:nvSpPr>
        <p:spPr bwMode="auto">
          <a:xfrm>
            <a:off x="4427538" y="5724525"/>
            <a:ext cx="185737" cy="368300"/>
          </a:xfrm>
          <a:prstGeom prst="rect">
            <a:avLst/>
          </a:prstGeom>
          <a:noFill/>
          <a:ln w="9525">
            <a:noFill/>
            <a:miter lim="800000"/>
            <a:headEnd/>
            <a:tailEnd/>
          </a:ln>
        </p:spPr>
        <p:txBody>
          <a:bodyPr wrap="none">
            <a:spAutoFit/>
          </a:bodyPr>
          <a:lstStyle/>
          <a:p>
            <a:endParaRPr lang="en-AU">
              <a:latin typeface="Corbel" pitchFamily="34" charset="0"/>
            </a:endParaRPr>
          </a:p>
        </p:txBody>
      </p:sp>
      <p:sp>
        <p:nvSpPr>
          <p:cNvPr id="6" name="Rectangle 5"/>
          <p:cNvSpPr/>
          <p:nvPr/>
        </p:nvSpPr>
        <p:spPr>
          <a:xfrm>
            <a:off x="2090813" y="4447254"/>
            <a:ext cx="4962373" cy="22322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914305" fontAlgn="auto">
              <a:spcBef>
                <a:spcPts val="0"/>
              </a:spcBef>
              <a:spcAft>
                <a:spcPts val="0"/>
              </a:spcAft>
              <a:defRPr/>
            </a:pPr>
            <a:r>
              <a:rPr lang="en-AU" sz="4800" b="1" dirty="0">
                <a:solidFill>
                  <a:srgbClr val="FF0000"/>
                </a:solidFill>
              </a:rPr>
              <a:t>FUNCTIONAL</a:t>
            </a:r>
          </a:p>
          <a:p>
            <a:pPr algn="ctr" defTabSz="914305" fontAlgn="auto">
              <a:spcBef>
                <a:spcPts val="0"/>
              </a:spcBef>
              <a:spcAft>
                <a:spcPts val="0"/>
              </a:spcAft>
              <a:defRPr/>
            </a:pPr>
            <a:r>
              <a:rPr lang="en-AU" sz="4800" b="1" dirty="0">
                <a:solidFill>
                  <a:srgbClr val="FF0000"/>
                </a:solidFill>
              </a:rPr>
              <a:t>CONTEXTUAL </a:t>
            </a:r>
          </a:p>
          <a:p>
            <a:pPr algn="ctr" defTabSz="914305" fontAlgn="auto">
              <a:spcBef>
                <a:spcPts val="0"/>
              </a:spcBef>
              <a:spcAft>
                <a:spcPts val="0"/>
              </a:spcAft>
              <a:defRPr/>
            </a:pPr>
            <a:r>
              <a:rPr lang="en-AU" sz="4800" b="1" dirty="0">
                <a:solidFill>
                  <a:srgbClr val="FF0000"/>
                </a:solidFill>
              </a:rPr>
              <a:t>PSYCHIATRIST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p:cNvPicPr>
          <p:nvPr/>
        </p:nvPicPr>
        <p:blipFill>
          <a:blip r:embed="rId3"/>
          <a:srcRect/>
          <a:stretch>
            <a:fillRect/>
          </a:stretch>
        </p:blipFill>
        <p:spPr bwMode="auto">
          <a:xfrm>
            <a:off x="684213" y="1484313"/>
            <a:ext cx="7832725" cy="5184775"/>
          </a:xfrm>
          <a:prstGeom prst="rect">
            <a:avLst/>
          </a:prstGeom>
          <a:noFill/>
          <a:ln w="9525">
            <a:noFill/>
            <a:miter lim="800000"/>
            <a:headEnd/>
            <a:tailEnd/>
          </a:ln>
        </p:spPr>
      </p:pic>
      <p:sp>
        <p:nvSpPr>
          <p:cNvPr id="98306" name="TextBox 3"/>
          <p:cNvSpPr txBox="1">
            <a:spLocks noChangeArrowheads="1"/>
          </p:cNvSpPr>
          <p:nvPr/>
        </p:nvSpPr>
        <p:spPr bwMode="auto">
          <a:xfrm>
            <a:off x="684213" y="260350"/>
            <a:ext cx="7200900" cy="1108075"/>
          </a:xfrm>
          <a:prstGeom prst="rect">
            <a:avLst/>
          </a:prstGeom>
          <a:noFill/>
          <a:ln w="9525">
            <a:noFill/>
            <a:miter lim="800000"/>
            <a:headEnd/>
            <a:tailEnd/>
          </a:ln>
        </p:spPr>
        <p:txBody>
          <a:bodyPr>
            <a:spAutoFit/>
          </a:bodyPr>
          <a:lstStyle/>
          <a:p>
            <a:r>
              <a:rPr lang="en-AU" sz="2400" b="1">
                <a:latin typeface="Corbel" pitchFamily="34" charset="0"/>
              </a:rPr>
              <a:t>DSM depression … depressed mood most of the day</a:t>
            </a:r>
          </a:p>
          <a:p>
            <a:r>
              <a:rPr lang="en-AU" sz="2400" b="1">
                <a:latin typeface="Corbel" pitchFamily="34" charset="0"/>
              </a:rPr>
              <a:t>DSM anxiety -  …excessive anxiety…</a:t>
            </a:r>
          </a:p>
          <a:p>
            <a:endParaRPr lang="en-AU">
              <a:latin typeface="Corbe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Box 1"/>
          <p:cNvSpPr txBox="1">
            <a:spLocks noChangeArrowheads="1"/>
          </p:cNvSpPr>
          <p:nvPr/>
        </p:nvSpPr>
        <p:spPr bwMode="auto">
          <a:xfrm>
            <a:off x="468313" y="477838"/>
            <a:ext cx="7621830" cy="1323439"/>
          </a:xfrm>
          <a:prstGeom prst="rect">
            <a:avLst/>
          </a:prstGeom>
          <a:noFill/>
          <a:ln w="9525">
            <a:noFill/>
            <a:miter lim="800000"/>
            <a:headEnd/>
            <a:tailEnd/>
          </a:ln>
        </p:spPr>
        <p:txBody>
          <a:bodyPr wrap="none">
            <a:spAutoFit/>
          </a:bodyPr>
          <a:lstStyle/>
          <a:p>
            <a:r>
              <a:rPr lang="en-AU" sz="3200" b="1" dirty="0">
                <a:latin typeface="Corbel" pitchFamily="34" charset="0"/>
              </a:rPr>
              <a:t>Emotional Side-effects of Antidepressants</a:t>
            </a:r>
          </a:p>
          <a:p>
            <a:r>
              <a:rPr lang="en-AU" sz="2400" dirty="0">
                <a:latin typeface="Corbel" pitchFamily="34" charset="0"/>
              </a:rPr>
              <a:t>Price J… Goodwin G.  Journal of Affective Disorders </a:t>
            </a:r>
            <a:r>
              <a:rPr lang="en-AU" sz="2400" dirty="0" smtClean="0">
                <a:latin typeface="Corbel" pitchFamily="34" charset="0"/>
              </a:rPr>
              <a:t>2012</a:t>
            </a:r>
          </a:p>
          <a:p>
            <a:r>
              <a:rPr lang="en-AU" sz="2400" b="1" dirty="0" smtClean="0">
                <a:solidFill>
                  <a:srgbClr val="FF0000"/>
                </a:solidFill>
                <a:latin typeface="Corbel" pitchFamily="34" charset="0"/>
              </a:rPr>
              <a:t>www.whocaresinsweden.com</a:t>
            </a:r>
            <a:endParaRPr lang="en-AU" sz="2400" b="1" dirty="0">
              <a:solidFill>
                <a:srgbClr val="FF0000"/>
              </a:solidFill>
              <a:latin typeface="Corbel" pitchFamily="34" charset="0"/>
            </a:endParaRPr>
          </a:p>
        </p:txBody>
      </p:sp>
      <p:sp>
        <p:nvSpPr>
          <p:cNvPr id="3" name="TextBox 2"/>
          <p:cNvSpPr txBox="1">
            <a:spLocks noChangeArrowheads="1"/>
          </p:cNvSpPr>
          <p:nvPr/>
        </p:nvSpPr>
        <p:spPr bwMode="auto">
          <a:xfrm>
            <a:off x="755576" y="2060848"/>
            <a:ext cx="6705600" cy="4248150"/>
          </a:xfrm>
          <a:prstGeom prst="rect">
            <a:avLst/>
          </a:prstGeom>
          <a:noFill/>
          <a:ln w="9525">
            <a:noFill/>
            <a:miter lim="800000"/>
            <a:headEnd/>
            <a:tailEnd/>
          </a:ln>
        </p:spPr>
        <p:txBody>
          <a:bodyPr wrap="none">
            <a:spAutoFit/>
          </a:bodyPr>
          <a:lstStyle/>
          <a:p>
            <a:r>
              <a:rPr lang="en-AU" dirty="0">
                <a:latin typeface="Corbel" pitchFamily="34" charset="0"/>
              </a:rPr>
              <a:t>Because I don’t care so much, I’m having problems at home</a:t>
            </a:r>
          </a:p>
          <a:p>
            <a:endParaRPr lang="en-AU" dirty="0">
              <a:latin typeface="Corbel" pitchFamily="34" charset="0"/>
            </a:endParaRPr>
          </a:p>
          <a:p>
            <a:r>
              <a:rPr lang="en-AU" dirty="0">
                <a:latin typeface="Corbel" pitchFamily="34" charset="0"/>
              </a:rPr>
              <a:t>I don’t have the same passion and enthusiasm for life</a:t>
            </a:r>
          </a:p>
          <a:p>
            <a:endParaRPr lang="en-AU" dirty="0">
              <a:latin typeface="Corbel" pitchFamily="34" charset="0"/>
            </a:endParaRPr>
          </a:p>
          <a:p>
            <a:r>
              <a:rPr lang="en-AU" dirty="0">
                <a:latin typeface="Corbel" pitchFamily="34" charset="0"/>
              </a:rPr>
              <a:t>Other people being upset doesn’t affect me</a:t>
            </a:r>
          </a:p>
          <a:p>
            <a:endParaRPr lang="en-AU" dirty="0">
              <a:latin typeface="Corbel" pitchFamily="34" charset="0"/>
            </a:endParaRPr>
          </a:p>
          <a:p>
            <a:r>
              <a:rPr lang="en-AU" dirty="0">
                <a:latin typeface="Corbel" pitchFamily="34" charset="0"/>
              </a:rPr>
              <a:t>Because I don’t care so much, I’m having problems at work or college</a:t>
            </a:r>
          </a:p>
          <a:p>
            <a:endParaRPr lang="en-AU" dirty="0">
              <a:latin typeface="Corbel" pitchFamily="34" charset="0"/>
            </a:endParaRPr>
          </a:p>
          <a:p>
            <a:r>
              <a:rPr lang="en-AU" dirty="0">
                <a:latin typeface="Corbel" pitchFamily="34" charset="0"/>
              </a:rPr>
              <a:t>Day to day life doesn’t have the same emotional impact</a:t>
            </a:r>
          </a:p>
          <a:p>
            <a:endParaRPr lang="en-AU" dirty="0">
              <a:latin typeface="Corbel" pitchFamily="34" charset="0"/>
            </a:endParaRPr>
          </a:p>
          <a:p>
            <a:r>
              <a:rPr lang="en-AU" dirty="0">
                <a:latin typeface="Corbel" pitchFamily="34" charset="0"/>
              </a:rPr>
              <a:t>I don’t react to other people’s emotions as much</a:t>
            </a:r>
          </a:p>
          <a:p>
            <a:endParaRPr lang="en-AU" dirty="0">
              <a:latin typeface="Corbel" pitchFamily="34" charset="0"/>
            </a:endParaRPr>
          </a:p>
          <a:p>
            <a:r>
              <a:rPr lang="en-AU" dirty="0">
                <a:latin typeface="Corbel" pitchFamily="34" charset="0"/>
              </a:rPr>
              <a:t>I don’t care as much about my day to day responsibilities</a:t>
            </a:r>
          </a:p>
          <a:p>
            <a:endParaRPr lang="en-AU" dirty="0">
              <a:latin typeface="Corbel" pitchFamily="34" charset="0"/>
            </a:endParaRPr>
          </a:p>
          <a:p>
            <a:r>
              <a:rPr lang="en-AU" dirty="0">
                <a:latin typeface="Corbel" pitchFamily="34" charset="0"/>
              </a:rPr>
              <a:t>I just don’t care about things as much as I did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1"/>
                </a:solidFill>
              </a:rPr>
              <a:t>Who Cares In Sweden? </a:t>
            </a:r>
            <a:r>
              <a:rPr lang="en-AU" dirty="0" smtClean="0">
                <a:solidFill>
                  <a:schemeClr val="tx1"/>
                </a:solidFill>
              </a:rPr>
              <a:t>- documentary</a:t>
            </a:r>
            <a:endParaRPr lang="en-AU" dirty="0">
              <a:solidFill>
                <a:schemeClr val="tx1"/>
              </a:solidFill>
            </a:endParaRPr>
          </a:p>
        </p:txBody>
      </p:sp>
      <p:sp>
        <p:nvSpPr>
          <p:cNvPr id="3" name="Content Placeholder 2"/>
          <p:cNvSpPr>
            <a:spLocks noGrp="1"/>
          </p:cNvSpPr>
          <p:nvPr>
            <p:ph idx="1"/>
          </p:nvPr>
        </p:nvSpPr>
        <p:spPr>
          <a:xfrm>
            <a:off x="683568" y="1412776"/>
            <a:ext cx="7776864" cy="4968552"/>
          </a:xfrm>
        </p:spPr>
        <p:txBody>
          <a:bodyPr/>
          <a:lstStyle/>
          <a:p>
            <a:pPr marL="0" indent="0" algn="just">
              <a:buNone/>
            </a:pPr>
            <a:r>
              <a:rPr lang="en-AU" sz="2400" b="1" dirty="0">
                <a:solidFill>
                  <a:schemeClr val="tx1"/>
                </a:solidFill>
              </a:rPr>
              <a:t>Millions of Swedes are suffering because of the effects from certain types of antidepressants, the SSRIs. </a:t>
            </a:r>
            <a:endParaRPr lang="en-AU" sz="2400" b="1" dirty="0" smtClean="0">
              <a:solidFill>
                <a:schemeClr val="tx1"/>
              </a:solidFill>
            </a:endParaRPr>
          </a:p>
          <a:p>
            <a:pPr marL="0" indent="0" algn="just">
              <a:buNone/>
            </a:pPr>
            <a:r>
              <a:rPr lang="en-AU" sz="2400" b="1" dirty="0" smtClean="0">
                <a:solidFill>
                  <a:schemeClr val="tx1"/>
                </a:solidFill>
              </a:rPr>
              <a:t>The </a:t>
            </a:r>
            <a:r>
              <a:rPr lang="en-AU" sz="2400" b="1" dirty="0">
                <a:solidFill>
                  <a:schemeClr val="tx1"/>
                </a:solidFill>
              </a:rPr>
              <a:t>whole of society is affected by the antidepressant whose main effect is that you "care" less. </a:t>
            </a:r>
            <a:endParaRPr lang="en-AU" sz="2400" b="1" dirty="0" smtClean="0">
              <a:solidFill>
                <a:schemeClr val="tx1"/>
              </a:solidFill>
            </a:endParaRPr>
          </a:p>
          <a:p>
            <a:pPr marL="0" indent="0" algn="just">
              <a:buNone/>
            </a:pPr>
            <a:r>
              <a:rPr lang="en-AU" sz="2400" b="1" dirty="0" smtClean="0">
                <a:solidFill>
                  <a:schemeClr val="tx1"/>
                </a:solidFill>
              </a:rPr>
              <a:t>No </a:t>
            </a:r>
            <a:r>
              <a:rPr lang="en-AU" sz="2400" b="1" dirty="0">
                <a:solidFill>
                  <a:schemeClr val="tx1"/>
                </a:solidFill>
              </a:rPr>
              <a:t>one speaks today of the effect which is in fact a reduction in conscience and empathy. </a:t>
            </a:r>
            <a:endParaRPr lang="en-AU" sz="2400" b="1" dirty="0" smtClean="0">
              <a:solidFill>
                <a:schemeClr val="tx1"/>
              </a:solidFill>
            </a:endParaRPr>
          </a:p>
          <a:p>
            <a:pPr marL="0" indent="0" algn="just">
              <a:buNone/>
            </a:pPr>
            <a:r>
              <a:rPr lang="en-AU" sz="2400" b="1" dirty="0" smtClean="0">
                <a:solidFill>
                  <a:schemeClr val="tx1"/>
                </a:solidFill>
              </a:rPr>
              <a:t>A </a:t>
            </a:r>
            <a:r>
              <a:rPr lang="en-AU" sz="2400" b="1" dirty="0">
                <a:solidFill>
                  <a:schemeClr val="tx1"/>
                </a:solidFill>
              </a:rPr>
              <a:t>soldier with nightmares and guilt feelings takes the same medication as does a Swedish judge</a:t>
            </a:r>
            <a:r>
              <a:rPr lang="en-AU" sz="2400" b="1" dirty="0" smtClean="0">
                <a:solidFill>
                  <a:schemeClr val="tx1"/>
                </a:solidFill>
              </a:rPr>
              <a:t>...</a:t>
            </a:r>
          </a:p>
          <a:p>
            <a:pPr marL="0" indent="0" algn="just">
              <a:buNone/>
            </a:pPr>
            <a:r>
              <a:rPr lang="en-AU" sz="3200" b="1" dirty="0" smtClean="0">
                <a:solidFill>
                  <a:srgbClr val="FF0000"/>
                </a:solidFill>
              </a:rPr>
              <a:t>www.whocaresinsweden.com</a:t>
            </a:r>
            <a:r>
              <a:rPr lang="en-AU" sz="2400" b="1" dirty="0" smtClean="0">
                <a:solidFill>
                  <a:schemeClr val="tx1"/>
                </a:solidFill>
              </a:rPr>
              <a:t> – the emotional and societal side-effects of SSRI and SNRI medications</a:t>
            </a:r>
            <a:endParaRPr lang="en-AU" sz="2400" b="1" dirty="0">
              <a:solidFill>
                <a:schemeClr val="tx1"/>
              </a:solidFill>
            </a:endParaRPr>
          </a:p>
        </p:txBody>
      </p:sp>
    </p:spTree>
    <p:extLst>
      <p:ext uri="{BB962C8B-B14F-4D97-AF65-F5344CB8AC3E}">
        <p14:creationId xmlns:p14="http://schemas.microsoft.com/office/powerpoint/2010/main" val="2414213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6"/>
            <a:ext cx="9143999" cy="68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379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05" fontAlgn="auto">
              <a:spcAft>
                <a:spcPts val="0"/>
              </a:spcAft>
              <a:defRPr/>
            </a:pPr>
            <a:r>
              <a:rPr lang="en-AU" b="1" dirty="0" smtClean="0">
                <a:solidFill>
                  <a:schemeClr val="tx1"/>
                </a:solidFill>
              </a:rPr>
              <a:t>Data Based Medicine - health warning</a:t>
            </a:r>
            <a:endParaRPr lang="en-AU" b="1" dirty="0">
              <a:solidFill>
                <a:schemeClr val="tx1"/>
              </a:solidFill>
            </a:endParaRPr>
          </a:p>
        </p:txBody>
      </p:sp>
      <p:sp>
        <p:nvSpPr>
          <p:cNvPr id="3" name="Content Placeholder 2"/>
          <p:cNvSpPr>
            <a:spLocks noGrp="1"/>
          </p:cNvSpPr>
          <p:nvPr>
            <p:ph idx="1"/>
          </p:nvPr>
        </p:nvSpPr>
        <p:spPr>
          <a:xfrm>
            <a:off x="539750" y="1628775"/>
            <a:ext cx="8353425" cy="4537075"/>
          </a:xfrm>
        </p:spPr>
        <p:txBody>
          <a:bodyPr/>
          <a:lstStyle/>
          <a:p>
            <a:pPr algn="just">
              <a:buFont typeface="Arial" charset="0"/>
              <a:buChar char="•"/>
            </a:pPr>
            <a:r>
              <a:rPr lang="en-AU" sz="2400" b="1" dirty="0" smtClean="0">
                <a:solidFill>
                  <a:schemeClr val="tx1"/>
                </a:solidFill>
              </a:rPr>
              <a:t>Doctors most persuaded people on earth </a:t>
            </a:r>
          </a:p>
          <a:p>
            <a:pPr algn="just">
              <a:buFont typeface="Arial" charset="0"/>
              <a:buChar char="•"/>
            </a:pPr>
            <a:r>
              <a:rPr lang="en-AU" sz="2400" b="1" dirty="0" smtClean="0">
                <a:solidFill>
                  <a:schemeClr val="tx1"/>
                </a:solidFill>
              </a:rPr>
              <a:t>Many resist company adverts / free lunches</a:t>
            </a:r>
          </a:p>
          <a:p>
            <a:pPr algn="just">
              <a:buFont typeface="Arial" charset="0"/>
              <a:buChar char="•"/>
            </a:pPr>
            <a:r>
              <a:rPr lang="en-AU" sz="2400" b="1" dirty="0" smtClean="0">
                <a:solidFill>
                  <a:schemeClr val="tx1"/>
                </a:solidFill>
              </a:rPr>
              <a:t>Unaware that trials / guidelines are advertisements</a:t>
            </a:r>
          </a:p>
          <a:p>
            <a:pPr algn="just">
              <a:buFont typeface="Arial" charset="0"/>
              <a:buChar char="•"/>
            </a:pPr>
            <a:r>
              <a:rPr lang="en-AU" sz="2400" b="1" dirty="0" smtClean="0">
                <a:solidFill>
                  <a:schemeClr val="tx1"/>
                </a:solidFill>
              </a:rPr>
              <a:t>“Independent” guidelines, Cochrane, NICE most dangerous</a:t>
            </a:r>
          </a:p>
          <a:p>
            <a:pPr algn="just">
              <a:buFont typeface="Arial" charset="0"/>
              <a:buChar char="•"/>
            </a:pPr>
            <a:r>
              <a:rPr lang="en-AU" sz="2400" b="1" dirty="0" smtClean="0">
                <a:solidFill>
                  <a:schemeClr val="tx1"/>
                </a:solidFill>
              </a:rPr>
              <a:t>Guidance / awareness will shock many doctors</a:t>
            </a:r>
          </a:p>
          <a:p>
            <a:pPr algn="just">
              <a:buFont typeface="Arial" charset="0"/>
              <a:buChar char="•"/>
            </a:pPr>
            <a:r>
              <a:rPr lang="en-AU" sz="2400" b="1" dirty="0" smtClean="0">
                <a:solidFill>
                  <a:schemeClr val="tx1"/>
                </a:solidFill>
              </a:rPr>
              <a:t>Clever marketing </a:t>
            </a:r>
            <a:r>
              <a:rPr lang="en-AU" sz="2400" b="1" dirty="0" smtClean="0">
                <a:solidFill>
                  <a:schemeClr val="tx1"/>
                </a:solidFill>
                <a:sym typeface="Wingdings" pitchFamily="2" charset="2"/>
              </a:rPr>
              <a:t></a:t>
            </a:r>
            <a:r>
              <a:rPr lang="en-AU" sz="2400" b="1" dirty="0" smtClean="0">
                <a:solidFill>
                  <a:schemeClr val="tx1"/>
                </a:solidFill>
              </a:rPr>
              <a:t> many feel personally attacked</a:t>
            </a:r>
          </a:p>
          <a:p>
            <a:pPr algn="just">
              <a:buFont typeface="Arial" charset="0"/>
              <a:buChar char="•"/>
            </a:pPr>
            <a:r>
              <a:rPr lang="en-AU" sz="2400" b="1" dirty="0" smtClean="0">
                <a:solidFill>
                  <a:schemeClr val="tx1"/>
                </a:solidFill>
              </a:rPr>
              <a:t>No-one should have to cope with present uncertainties</a:t>
            </a:r>
          </a:p>
          <a:p>
            <a:pPr algn="just">
              <a:buFont typeface="Arial" charset="0"/>
              <a:buChar char="•"/>
            </a:pPr>
            <a:r>
              <a:rPr lang="en-AU" sz="2400" b="1" dirty="0" err="1" smtClean="0">
                <a:solidFill>
                  <a:schemeClr val="tx1"/>
                </a:solidFill>
              </a:rPr>
              <a:t>RxISK</a:t>
            </a:r>
            <a:r>
              <a:rPr lang="en-AU" sz="2400" b="1" dirty="0" smtClean="0">
                <a:solidFill>
                  <a:schemeClr val="tx1"/>
                </a:solidFill>
              </a:rPr>
              <a:t> papers are disturbing – “think twice before reading”</a:t>
            </a:r>
          </a:p>
          <a:p>
            <a:pPr algn="just">
              <a:buFont typeface="Arial" charset="0"/>
              <a:buChar char="•"/>
            </a:pPr>
            <a:endParaRPr lang="en-AU" sz="24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46"/>
            <a:ext cx="8229600" cy="1325563"/>
          </a:xfrm>
        </p:spPr>
        <p:txBody>
          <a:bodyPr/>
          <a:lstStyle/>
          <a:p>
            <a:r>
              <a:rPr lang="en-AU" b="1" dirty="0" smtClean="0">
                <a:solidFill>
                  <a:schemeClr val="tx1"/>
                </a:solidFill>
              </a:rPr>
              <a:t>Pharmageddon </a:t>
            </a:r>
            <a:r>
              <a:rPr lang="en-AU" dirty="0" smtClean="0">
                <a:solidFill>
                  <a:schemeClr val="tx1"/>
                </a:solidFill>
              </a:rPr>
              <a:t>– David Healy 2012</a:t>
            </a:r>
            <a:endParaRPr lang="en-AU" dirty="0">
              <a:solidFill>
                <a:schemeClr val="tx1"/>
              </a:solidFill>
            </a:endParaRPr>
          </a:p>
        </p:txBody>
      </p:sp>
      <p:sp>
        <p:nvSpPr>
          <p:cNvPr id="3" name="Content Placeholder 2"/>
          <p:cNvSpPr>
            <a:spLocks noGrp="1"/>
          </p:cNvSpPr>
          <p:nvPr>
            <p:ph idx="1"/>
          </p:nvPr>
        </p:nvSpPr>
        <p:spPr>
          <a:xfrm>
            <a:off x="611560" y="980728"/>
            <a:ext cx="7848872" cy="5616624"/>
          </a:xfrm>
        </p:spPr>
        <p:txBody>
          <a:bodyPr/>
          <a:lstStyle/>
          <a:p>
            <a:pPr marL="0" indent="0">
              <a:buNone/>
            </a:pPr>
            <a:r>
              <a:rPr lang="en-AU" sz="2800" b="1" u="sng" dirty="0" smtClean="0">
                <a:solidFill>
                  <a:schemeClr val="tx1"/>
                </a:solidFill>
              </a:rPr>
              <a:t>Stockholm Syndrome</a:t>
            </a:r>
            <a:r>
              <a:rPr lang="en-AU" sz="2800" dirty="0" smtClean="0">
                <a:solidFill>
                  <a:schemeClr val="tx1"/>
                </a:solidFill>
              </a:rPr>
              <a:t>: </a:t>
            </a:r>
          </a:p>
          <a:p>
            <a:pPr marL="0" indent="0">
              <a:buNone/>
            </a:pPr>
            <a:r>
              <a:rPr lang="en-AU" b="1" dirty="0" smtClean="0">
                <a:solidFill>
                  <a:schemeClr val="tx1"/>
                </a:solidFill>
              </a:rPr>
              <a:t>Both sides are captive – the patients, “held by” actually kind doctors</a:t>
            </a:r>
          </a:p>
          <a:p>
            <a:pPr marL="457200" indent="-457200">
              <a:buFont typeface="+mj-lt"/>
              <a:buAutoNum type="arabicPeriod"/>
            </a:pPr>
            <a:r>
              <a:rPr lang="en-AU" dirty="0" smtClean="0">
                <a:solidFill>
                  <a:schemeClr val="tx1"/>
                </a:solidFill>
              </a:rPr>
              <a:t>Patient’s lives in hands of their treating doctors</a:t>
            </a:r>
          </a:p>
          <a:p>
            <a:pPr marL="457200" indent="-457200">
              <a:buFont typeface="+mj-lt"/>
              <a:buAutoNum type="arabicPeriod"/>
            </a:pPr>
            <a:r>
              <a:rPr lang="en-AU" dirty="0" smtClean="0">
                <a:solidFill>
                  <a:schemeClr val="tx1"/>
                </a:solidFill>
              </a:rPr>
              <a:t>These doctors </a:t>
            </a:r>
            <a:r>
              <a:rPr lang="en-AU" i="1" u="sng" dirty="0" smtClean="0">
                <a:solidFill>
                  <a:schemeClr val="tx1"/>
                </a:solidFill>
              </a:rPr>
              <a:t>are</a:t>
            </a:r>
            <a:r>
              <a:rPr lang="en-AU" dirty="0" smtClean="0">
                <a:solidFill>
                  <a:schemeClr val="tx1"/>
                </a:solidFill>
              </a:rPr>
              <a:t> really nice and caring</a:t>
            </a:r>
          </a:p>
          <a:p>
            <a:pPr marL="457200" indent="-457200">
              <a:buFont typeface="+mj-lt"/>
              <a:buAutoNum type="arabicPeriod"/>
            </a:pPr>
            <a:r>
              <a:rPr lang="en-AU" dirty="0" smtClean="0">
                <a:solidFill>
                  <a:schemeClr val="tx1"/>
                </a:solidFill>
              </a:rPr>
              <a:t>Patients don’t wish to upset / speak poorly of their doctor / treatment </a:t>
            </a:r>
            <a:r>
              <a:rPr lang="en-AU" dirty="0" smtClean="0">
                <a:solidFill>
                  <a:schemeClr val="tx1"/>
                </a:solidFill>
                <a:sym typeface="Wingdings" pitchFamily="2" charset="2"/>
              </a:rPr>
              <a:t> will not complain of side-effects, lack of efficacy</a:t>
            </a:r>
            <a:endParaRPr lang="en-AU" dirty="0" smtClean="0">
              <a:solidFill>
                <a:schemeClr val="tx1"/>
              </a:solidFill>
            </a:endParaRPr>
          </a:p>
          <a:p>
            <a:pPr marL="0" lvl="0" indent="0">
              <a:buNone/>
            </a:pPr>
            <a:r>
              <a:rPr lang="en-AU" b="1" dirty="0" smtClean="0">
                <a:solidFill>
                  <a:prstClr val="black"/>
                </a:solidFill>
              </a:rPr>
              <a:t>Both </a:t>
            </a:r>
            <a:r>
              <a:rPr lang="en-AU" b="1" dirty="0">
                <a:solidFill>
                  <a:prstClr val="black"/>
                </a:solidFill>
              </a:rPr>
              <a:t>sides are captive – the </a:t>
            </a:r>
            <a:r>
              <a:rPr lang="en-AU" b="1" dirty="0" smtClean="0">
                <a:solidFill>
                  <a:prstClr val="black"/>
                </a:solidFill>
              </a:rPr>
              <a:t>doctors, “held by” seemingly kind Pharma</a:t>
            </a:r>
          </a:p>
          <a:p>
            <a:pPr marL="457200" lvl="0" indent="-457200">
              <a:buFont typeface="+mj-lt"/>
              <a:buAutoNum type="arabicPeriod"/>
            </a:pPr>
            <a:r>
              <a:rPr lang="en-AU" dirty="0" smtClean="0">
                <a:solidFill>
                  <a:schemeClr val="tx1"/>
                </a:solidFill>
              </a:rPr>
              <a:t>Doctor’s livelihood </a:t>
            </a:r>
            <a:r>
              <a:rPr lang="en-AU" dirty="0">
                <a:solidFill>
                  <a:schemeClr val="tx1"/>
                </a:solidFill>
              </a:rPr>
              <a:t>in hands of </a:t>
            </a:r>
            <a:r>
              <a:rPr lang="en-AU" dirty="0" smtClean="0">
                <a:solidFill>
                  <a:schemeClr val="tx1"/>
                </a:solidFill>
              </a:rPr>
              <a:t>pharmacology companies (what is special, “valued added” re: a doctor? </a:t>
            </a:r>
            <a:r>
              <a:rPr lang="en-AU" dirty="0" smtClean="0">
                <a:solidFill>
                  <a:schemeClr val="tx1"/>
                </a:solidFill>
                <a:sym typeface="Wingdings" pitchFamily="2" charset="2"/>
              </a:rPr>
              <a:t> their ability to prescribe</a:t>
            </a:r>
          </a:p>
          <a:p>
            <a:pPr marL="457200" lvl="0" indent="-457200">
              <a:buFont typeface="+mj-lt"/>
              <a:buAutoNum type="arabicPeriod"/>
            </a:pPr>
            <a:r>
              <a:rPr lang="en-AU" dirty="0" smtClean="0">
                <a:solidFill>
                  <a:schemeClr val="tx1"/>
                </a:solidFill>
                <a:sym typeface="Wingdings" pitchFamily="2" charset="2"/>
              </a:rPr>
              <a:t>Pharma reps ARE really nice and apparently very caring</a:t>
            </a:r>
          </a:p>
          <a:p>
            <a:pPr marL="457200" lvl="0" indent="-457200">
              <a:buFont typeface="+mj-lt"/>
              <a:buAutoNum type="arabicPeriod"/>
            </a:pPr>
            <a:r>
              <a:rPr lang="en-AU" dirty="0" smtClean="0">
                <a:solidFill>
                  <a:schemeClr val="tx1"/>
                </a:solidFill>
                <a:sym typeface="Wingdings" pitchFamily="2" charset="2"/>
              </a:rPr>
              <a:t>Doctors don’t wish to upset / speak poorly of the </a:t>
            </a:r>
            <a:r>
              <a:rPr lang="en-AU" dirty="0">
                <a:solidFill>
                  <a:schemeClr val="tx1"/>
                </a:solidFill>
                <a:sym typeface="Wingdings" pitchFamily="2" charset="2"/>
              </a:rPr>
              <a:t>Pharmaceutical industry will not complain of side-effects, lack of efficacy</a:t>
            </a:r>
          </a:p>
          <a:p>
            <a:pPr marL="457200" lvl="0" indent="-457200">
              <a:buFont typeface="+mj-lt"/>
              <a:buAutoNum type="arabicPeriod"/>
            </a:pPr>
            <a:endParaRPr lang="en-AU" dirty="0" smtClean="0">
              <a:solidFill>
                <a:schemeClr val="tx1"/>
              </a:solidFill>
              <a:sym typeface="Wingdings" pitchFamily="2" charset="2"/>
            </a:endParaRPr>
          </a:p>
          <a:p>
            <a:pPr marL="457200" lvl="0" indent="-457200">
              <a:buFont typeface="+mj-lt"/>
              <a:buAutoNum type="arabicPeriod"/>
            </a:pPr>
            <a:endParaRPr lang="en-AU" dirty="0">
              <a:solidFill>
                <a:srgbClr val="17375D"/>
              </a:solidFill>
            </a:endParaRPr>
          </a:p>
          <a:p>
            <a:pPr marL="0" lvl="0" indent="0">
              <a:buNone/>
            </a:pPr>
            <a:endParaRPr lang="en-AU" sz="2800" dirty="0">
              <a:solidFill>
                <a:prstClr val="black"/>
              </a:solidFill>
            </a:endParaRP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71051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Box 1"/>
          <p:cNvSpPr txBox="1">
            <a:spLocks noChangeArrowheads="1"/>
          </p:cNvSpPr>
          <p:nvPr/>
        </p:nvSpPr>
        <p:spPr bwMode="auto">
          <a:xfrm>
            <a:off x="468313" y="260350"/>
            <a:ext cx="8239125" cy="646113"/>
          </a:xfrm>
          <a:prstGeom prst="rect">
            <a:avLst/>
          </a:prstGeom>
          <a:noFill/>
          <a:ln w="9525">
            <a:noFill/>
            <a:miter lim="800000"/>
            <a:headEnd/>
            <a:tailEnd/>
          </a:ln>
        </p:spPr>
        <p:txBody>
          <a:bodyPr lIns="91430" tIns="45715" rIns="91430" bIns="45715">
            <a:spAutoFit/>
          </a:bodyPr>
          <a:lstStyle/>
          <a:p>
            <a:r>
              <a:rPr lang="en-AU" sz="3600" b="1">
                <a:latin typeface="Corbel" pitchFamily="34" charset="0"/>
              </a:rPr>
              <a:t>DBM Position Paper - Antidepressants</a:t>
            </a:r>
          </a:p>
        </p:txBody>
      </p:sp>
      <p:sp>
        <p:nvSpPr>
          <p:cNvPr id="3" name="TextBox 2"/>
          <p:cNvSpPr txBox="1"/>
          <p:nvPr/>
        </p:nvSpPr>
        <p:spPr>
          <a:xfrm>
            <a:off x="305174" y="1412875"/>
            <a:ext cx="8496300" cy="5386388"/>
          </a:xfrm>
          <a:prstGeom prst="rect">
            <a:avLst/>
          </a:prstGeom>
          <a:noFill/>
        </p:spPr>
        <p:txBody>
          <a:bodyPr lIns="91430" tIns="45715" rIns="91430" bIns="45715">
            <a:spAutoFit/>
          </a:bodyPr>
          <a:lstStyle/>
          <a:p>
            <a:pPr marL="457200" indent="-457200" defTabSz="914305" fontAlgn="auto">
              <a:spcBef>
                <a:spcPts val="0"/>
              </a:spcBef>
              <a:spcAft>
                <a:spcPts val="0"/>
              </a:spcAft>
              <a:buFont typeface="Arial" pitchFamily="34" charset="0"/>
              <a:buChar char="•"/>
              <a:defRPr/>
            </a:pPr>
            <a:r>
              <a:rPr lang="en-AU" sz="2800" b="1" dirty="0">
                <a:latin typeface="+mn-lt"/>
              </a:rPr>
              <a:t>1000’s publications, over 1000 trials</a:t>
            </a:r>
          </a:p>
          <a:p>
            <a:pPr marL="457200" indent="-457200" defTabSz="914305" fontAlgn="auto">
              <a:spcBef>
                <a:spcPts val="0"/>
              </a:spcBef>
              <a:spcAft>
                <a:spcPts val="0"/>
              </a:spcAft>
              <a:buFont typeface="Arial" pitchFamily="34" charset="0"/>
              <a:buChar char="•"/>
              <a:defRPr/>
            </a:pPr>
            <a:endParaRPr lang="en-AU" sz="2800" b="1" dirty="0">
              <a:latin typeface="+mn-lt"/>
            </a:endParaRPr>
          </a:p>
          <a:p>
            <a:pPr marL="457200" indent="-457200" defTabSz="914305" fontAlgn="auto">
              <a:spcBef>
                <a:spcPts val="0"/>
              </a:spcBef>
              <a:spcAft>
                <a:spcPts val="0"/>
              </a:spcAft>
              <a:buFont typeface="Arial" pitchFamily="34" charset="0"/>
              <a:buChar char="•"/>
              <a:defRPr/>
            </a:pPr>
            <a:r>
              <a:rPr lang="en-AU" sz="2800" b="1" dirty="0">
                <a:latin typeface="+mn-lt"/>
              </a:rPr>
              <a:t>50-­90%  </a:t>
            </a:r>
            <a:r>
              <a:rPr lang="en-AU" sz="2800" b="1" dirty="0" smtClean="0">
                <a:latin typeface="+mn-lt"/>
              </a:rPr>
              <a:t>ghost-written </a:t>
            </a:r>
            <a:r>
              <a:rPr lang="en-AU" sz="2800" dirty="0" smtClean="0">
                <a:latin typeface="+mn-lt"/>
              </a:rPr>
              <a:t>–</a:t>
            </a:r>
            <a:r>
              <a:rPr lang="en-AU" sz="2800" i="1" dirty="0" smtClean="0">
                <a:latin typeface="+mn-lt"/>
              </a:rPr>
              <a:t> figures from court evidence</a:t>
            </a:r>
            <a:endParaRPr lang="en-AU" sz="2800" i="1" dirty="0">
              <a:latin typeface="+mn-lt"/>
            </a:endParaRPr>
          </a:p>
          <a:p>
            <a:pPr marL="457200" indent="-457200" defTabSz="914305" fontAlgn="auto">
              <a:spcBef>
                <a:spcPts val="0"/>
              </a:spcBef>
              <a:spcAft>
                <a:spcPts val="0"/>
              </a:spcAft>
              <a:buFont typeface="Arial" pitchFamily="34" charset="0"/>
              <a:buChar char="•"/>
              <a:defRPr/>
            </a:pPr>
            <a:endParaRPr lang="en-AU" sz="2800" b="1" dirty="0">
              <a:latin typeface="+mn-lt"/>
            </a:endParaRPr>
          </a:p>
          <a:p>
            <a:pPr marL="457200" indent="-457200" defTabSz="914305" fontAlgn="auto">
              <a:spcBef>
                <a:spcPts val="0"/>
              </a:spcBef>
              <a:spcAft>
                <a:spcPts val="0"/>
              </a:spcAft>
              <a:buFont typeface="Arial" pitchFamily="34" charset="0"/>
              <a:buChar char="•"/>
              <a:defRPr/>
            </a:pPr>
            <a:r>
              <a:rPr lang="en-AU" sz="2800" b="1" dirty="0">
                <a:latin typeface="+mn-lt"/>
              </a:rPr>
              <a:t>40‐50% of studies unpublished</a:t>
            </a:r>
          </a:p>
          <a:p>
            <a:pPr marL="457200" indent="-457200" defTabSz="914305" fontAlgn="auto">
              <a:spcBef>
                <a:spcPts val="0"/>
              </a:spcBef>
              <a:spcAft>
                <a:spcPts val="0"/>
              </a:spcAft>
              <a:buFont typeface="Arial" pitchFamily="34" charset="0"/>
              <a:buChar char="•"/>
              <a:defRPr/>
            </a:pPr>
            <a:endParaRPr lang="en-AU" sz="2800" b="1" dirty="0">
              <a:latin typeface="+mn-lt"/>
            </a:endParaRPr>
          </a:p>
          <a:p>
            <a:pPr marL="457200" indent="-457200" defTabSz="914305" fontAlgn="auto">
              <a:spcBef>
                <a:spcPts val="0"/>
              </a:spcBef>
              <a:spcAft>
                <a:spcPts val="0"/>
              </a:spcAft>
              <a:buFont typeface="Arial" pitchFamily="34" charset="0"/>
              <a:buChar char="•"/>
              <a:defRPr/>
            </a:pPr>
            <a:r>
              <a:rPr lang="en-AU" sz="2800" b="1" dirty="0">
                <a:latin typeface="+mn-lt"/>
              </a:rPr>
              <a:t>30% of POSITIVE studies actually NEGATIVE</a:t>
            </a:r>
          </a:p>
          <a:p>
            <a:pPr marL="457200" indent="-457200" defTabSz="914305" fontAlgn="auto">
              <a:spcBef>
                <a:spcPts val="0"/>
              </a:spcBef>
              <a:spcAft>
                <a:spcPts val="0"/>
              </a:spcAft>
              <a:buFont typeface="Arial" pitchFamily="34" charset="0"/>
              <a:buChar char="•"/>
              <a:defRPr/>
            </a:pPr>
            <a:endParaRPr lang="en-AU" sz="2800" b="1" dirty="0">
              <a:latin typeface="+mn-lt"/>
            </a:endParaRPr>
          </a:p>
          <a:p>
            <a:pPr marL="457200" indent="-457200" defTabSz="914305" fontAlgn="auto">
              <a:spcBef>
                <a:spcPts val="0"/>
              </a:spcBef>
              <a:spcAft>
                <a:spcPts val="0"/>
              </a:spcAft>
              <a:buFont typeface="Arial" pitchFamily="34" charset="0"/>
              <a:buChar char="•"/>
              <a:defRPr/>
            </a:pPr>
            <a:r>
              <a:rPr lang="en-AU" sz="2800" b="1" dirty="0">
                <a:latin typeface="+mn-lt"/>
              </a:rPr>
              <a:t>Risks are not published</a:t>
            </a:r>
          </a:p>
          <a:p>
            <a:pPr marL="457200" indent="-457200" defTabSz="914305" fontAlgn="auto">
              <a:spcBef>
                <a:spcPts val="0"/>
              </a:spcBef>
              <a:spcAft>
                <a:spcPts val="0"/>
              </a:spcAft>
              <a:buFont typeface="Arial" pitchFamily="34" charset="0"/>
              <a:buChar char="•"/>
              <a:defRPr/>
            </a:pPr>
            <a:endParaRPr lang="en-AU" sz="2800" b="1" dirty="0">
              <a:latin typeface="+mn-lt"/>
            </a:endParaRPr>
          </a:p>
          <a:p>
            <a:pPr marL="457200" indent="-457200" defTabSz="914305" fontAlgn="auto">
              <a:spcBef>
                <a:spcPts val="0"/>
              </a:spcBef>
              <a:spcAft>
                <a:spcPts val="0"/>
              </a:spcAft>
              <a:buFont typeface="Arial" pitchFamily="34" charset="0"/>
              <a:buChar char="•"/>
              <a:defRPr/>
            </a:pPr>
            <a:r>
              <a:rPr lang="en-AU" sz="2800" b="1" i="1" dirty="0">
                <a:latin typeface="+mn-lt"/>
                <a:hlinkClick r:id="rId2"/>
              </a:rPr>
              <a:t>www.rxisk.org</a:t>
            </a:r>
            <a:r>
              <a:rPr lang="en-AU" sz="2800" b="1" i="1" dirty="0">
                <a:latin typeface="+mn-lt"/>
              </a:rPr>
              <a:t> – research papers</a:t>
            </a:r>
            <a:endParaRPr lang="en-AU" sz="2800" i="1" dirty="0">
              <a:latin typeface="+mn-lt"/>
            </a:endParaRPr>
          </a:p>
          <a:p>
            <a:pPr marL="285720" indent="-285720" defTabSz="914305" fontAlgn="auto">
              <a:spcBef>
                <a:spcPts val="0"/>
              </a:spcBef>
              <a:spcAft>
                <a:spcPts val="0"/>
              </a:spcAft>
              <a:buFontTx/>
              <a:buChar char="-"/>
              <a:defRPr/>
            </a:pPr>
            <a:endParaRPr lang="en-AU" dirty="0">
              <a:latin typeface="+mn-lt"/>
            </a:endParaRPr>
          </a:p>
          <a:p>
            <a:pPr defTabSz="914305" fontAlgn="auto">
              <a:spcBef>
                <a:spcPts val="0"/>
              </a:spcBef>
              <a:spcAft>
                <a:spcPts val="0"/>
              </a:spcAft>
              <a:defRPr/>
            </a:pPr>
            <a:endParaRPr lang="en-AU"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AU" b="1" dirty="0" smtClean="0">
                <a:solidFill>
                  <a:schemeClr val="tx1"/>
                </a:solidFill>
              </a:rPr>
              <a:t>STAR D, NIMH published V real results</a:t>
            </a:r>
            <a:endParaRPr lang="en-AU" b="1" dirty="0">
              <a:solidFill>
                <a:schemeClr val="tx1"/>
              </a:solidFill>
            </a:endParaRPr>
          </a:p>
        </p:txBody>
      </p:sp>
      <p:sp>
        <p:nvSpPr>
          <p:cNvPr id="5" name="Content Placeholder 4"/>
          <p:cNvSpPr>
            <a:spLocks noGrp="1"/>
          </p:cNvSpPr>
          <p:nvPr>
            <p:ph idx="1"/>
          </p:nvPr>
        </p:nvSpPr>
        <p:spPr>
          <a:xfrm>
            <a:off x="323850" y="1412875"/>
            <a:ext cx="3816350" cy="4824413"/>
          </a:xfrm>
        </p:spPr>
        <p:txBody>
          <a:bodyPr rtlCol="0">
            <a:normAutofit fontScale="92500" lnSpcReduction="20000"/>
          </a:bodyPr>
          <a:lstStyle/>
          <a:p>
            <a:pPr fontAlgn="auto">
              <a:spcAft>
                <a:spcPts val="0"/>
              </a:spcAft>
              <a:buFont typeface="Wingdings" pitchFamily="2" charset="2"/>
              <a:buNone/>
              <a:defRPr/>
            </a:pPr>
            <a:r>
              <a:rPr lang="en-AU" b="1" dirty="0" smtClean="0">
                <a:solidFill>
                  <a:schemeClr val="tx1"/>
                </a:solidFill>
              </a:rPr>
              <a:t>"</a:t>
            </a:r>
            <a:r>
              <a:rPr lang="en-AU" sz="2400" b="1" dirty="0" smtClean="0">
                <a:solidFill>
                  <a:schemeClr val="tx1"/>
                </a:solidFill>
              </a:rPr>
              <a:t>The overall cumulative </a:t>
            </a:r>
            <a:r>
              <a:rPr lang="en-AU" sz="2400" b="1" u="sng" dirty="0" smtClean="0">
                <a:solidFill>
                  <a:schemeClr val="tx1"/>
                </a:solidFill>
              </a:rPr>
              <a:t>remission rate was </a:t>
            </a:r>
            <a:r>
              <a:rPr lang="en-AU" sz="2600" b="1" u="sng" dirty="0" smtClean="0">
                <a:solidFill>
                  <a:schemeClr val="tx1"/>
                </a:solidFill>
              </a:rPr>
              <a:t>67</a:t>
            </a:r>
            <a:r>
              <a:rPr lang="en-AU" sz="2400" b="1" u="sng" dirty="0" smtClean="0">
                <a:solidFill>
                  <a:schemeClr val="tx1"/>
                </a:solidFill>
              </a:rPr>
              <a:t>%</a:t>
            </a:r>
            <a:r>
              <a:rPr lang="en-AU" sz="2400" b="1" dirty="0" smtClean="0">
                <a:solidFill>
                  <a:schemeClr val="tx1"/>
                </a:solidFill>
              </a:rPr>
              <a:t>“</a:t>
            </a:r>
          </a:p>
          <a:p>
            <a:pPr fontAlgn="auto">
              <a:spcAft>
                <a:spcPts val="0"/>
              </a:spcAft>
              <a:buFont typeface="Wingdings" pitchFamily="2" charset="2"/>
              <a:buNone/>
              <a:defRPr/>
            </a:pPr>
            <a:endParaRPr lang="en-AU" sz="2400" b="1" dirty="0" smtClean="0">
              <a:solidFill>
                <a:schemeClr val="tx1"/>
              </a:solidFill>
            </a:endParaRPr>
          </a:p>
          <a:p>
            <a:pPr fontAlgn="auto">
              <a:spcAft>
                <a:spcPts val="0"/>
              </a:spcAft>
              <a:buFont typeface="Wingdings" pitchFamily="2" charset="2"/>
              <a:buNone/>
              <a:defRPr/>
            </a:pPr>
            <a:r>
              <a:rPr lang="en-AU" b="1" dirty="0" smtClean="0">
                <a:solidFill>
                  <a:schemeClr val="tx1"/>
                </a:solidFill>
              </a:rPr>
              <a:t>But closer review found…</a:t>
            </a:r>
          </a:p>
          <a:p>
            <a:pPr fontAlgn="auto">
              <a:spcAft>
                <a:spcPts val="0"/>
              </a:spcAft>
              <a:buFont typeface="Wingdings" pitchFamily="2" charset="2"/>
              <a:buNone/>
              <a:defRPr/>
            </a:pPr>
            <a:r>
              <a:rPr lang="en-AU" b="1" dirty="0" smtClean="0">
                <a:solidFill>
                  <a:srgbClr val="C00000"/>
                </a:solidFill>
              </a:rPr>
              <a:t>4041 started, 108 remitted, 	the rest either relapsed    	and/or dropped out  </a:t>
            </a:r>
            <a:r>
              <a:rPr lang="en-AU" b="1" dirty="0" smtClean="0">
                <a:solidFill>
                  <a:srgbClr val="C00000"/>
                </a:solidFill>
                <a:sym typeface="Wingdings" pitchFamily="2" charset="2"/>
              </a:rPr>
              <a:t> </a:t>
            </a:r>
            <a:r>
              <a:rPr lang="en-AU" b="1" u="sng" dirty="0" smtClean="0">
                <a:solidFill>
                  <a:srgbClr val="C00000"/>
                </a:solidFill>
              </a:rPr>
              <a:t>remission rate </a:t>
            </a:r>
            <a:r>
              <a:rPr lang="en-AU" sz="3000" b="1" u="sng" dirty="0" smtClean="0">
                <a:solidFill>
                  <a:srgbClr val="C00000"/>
                </a:solidFill>
              </a:rPr>
              <a:t>2.7</a:t>
            </a:r>
            <a:r>
              <a:rPr lang="en-AU" b="1" u="sng" dirty="0" smtClean="0">
                <a:solidFill>
                  <a:srgbClr val="C00000"/>
                </a:solidFill>
              </a:rPr>
              <a:t>%</a:t>
            </a:r>
          </a:p>
          <a:p>
            <a:pPr fontAlgn="auto">
              <a:spcAft>
                <a:spcPts val="0"/>
              </a:spcAft>
              <a:buFont typeface="Wingdings" pitchFamily="2" charset="2"/>
              <a:buNone/>
              <a:defRPr/>
            </a:pPr>
            <a:endParaRPr lang="en-AU" b="1" dirty="0" smtClean="0">
              <a:solidFill>
                <a:schemeClr val="tx1"/>
              </a:solidFill>
            </a:endParaRPr>
          </a:p>
          <a:p>
            <a:pPr fontAlgn="auto">
              <a:spcAft>
                <a:spcPts val="0"/>
              </a:spcAft>
              <a:buFont typeface="Wingdings" pitchFamily="2" charset="2"/>
              <a:buNone/>
              <a:defRPr/>
            </a:pPr>
            <a:r>
              <a:rPr lang="en-AU" sz="2400" b="1" dirty="0" smtClean="0">
                <a:solidFill>
                  <a:schemeClr val="tx1"/>
                </a:solidFill>
              </a:rPr>
              <a:t>“I think their analysis is reasonable and not incompatible with what  we had reported“</a:t>
            </a:r>
          </a:p>
          <a:p>
            <a:pPr fontAlgn="auto">
              <a:spcAft>
                <a:spcPts val="0"/>
              </a:spcAft>
              <a:buFont typeface="Wingdings" pitchFamily="2" charset="2"/>
              <a:buNone/>
              <a:defRPr/>
            </a:pPr>
            <a:endParaRPr lang="en-AU" b="1" dirty="0" smtClean="0"/>
          </a:p>
          <a:p>
            <a:pPr fontAlgn="auto">
              <a:spcAft>
                <a:spcPts val="0"/>
              </a:spcAft>
              <a:buFont typeface="Wingdings" pitchFamily="2" charset="2"/>
              <a:buNone/>
              <a:defRPr/>
            </a:pPr>
            <a:endParaRPr lang="en-AU" b="1" dirty="0" smtClean="0"/>
          </a:p>
          <a:p>
            <a:pPr fontAlgn="auto">
              <a:spcAft>
                <a:spcPts val="0"/>
              </a:spcAft>
              <a:buFont typeface="Wingdings" pitchFamily="2" charset="2"/>
              <a:buNone/>
              <a:defRPr/>
            </a:pPr>
            <a:endParaRPr lang="en-AU" b="1" dirty="0" smtClean="0"/>
          </a:p>
          <a:p>
            <a:pPr fontAlgn="auto">
              <a:spcAft>
                <a:spcPts val="0"/>
              </a:spcAft>
              <a:buFont typeface="Wingdings" pitchFamily="2" charset="2"/>
              <a:buNone/>
              <a:defRPr/>
            </a:pPr>
            <a:endParaRPr lang="en-AU" b="1" dirty="0"/>
          </a:p>
        </p:txBody>
      </p:sp>
      <p:pic>
        <p:nvPicPr>
          <p:cNvPr id="122883" name="Picture 3"/>
          <p:cNvPicPr>
            <a:picLocks noChangeAspect="1" noChangeArrowheads="1"/>
          </p:cNvPicPr>
          <p:nvPr/>
        </p:nvPicPr>
        <p:blipFill>
          <a:blip r:embed="rId3"/>
          <a:srcRect/>
          <a:stretch>
            <a:fillRect/>
          </a:stretch>
        </p:blipFill>
        <p:spPr bwMode="auto">
          <a:xfrm>
            <a:off x="4643438" y="1628775"/>
            <a:ext cx="3673475" cy="4464050"/>
          </a:xfrm>
          <a:prstGeom prst="rect">
            <a:avLst/>
          </a:prstGeom>
          <a:noFill/>
          <a:ln w="9525">
            <a:noFill/>
            <a:miter lim="800000"/>
            <a:headEnd/>
            <a:tailEnd/>
          </a:ln>
        </p:spPr>
      </p:pic>
      <p:cxnSp>
        <p:nvCxnSpPr>
          <p:cNvPr id="13" name="Straight Arrow Connector 12"/>
          <p:cNvCxnSpPr/>
          <p:nvPr/>
        </p:nvCxnSpPr>
        <p:spPr>
          <a:xfrm rot="10800000">
            <a:off x="3708400" y="2060575"/>
            <a:ext cx="3024188" cy="2089150"/>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708400" y="4365625"/>
            <a:ext cx="3024188" cy="792163"/>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fade">
                                      <p:cBhvr>
                                        <p:cTn id="7" dur="500"/>
                                        <p:tgtEl>
                                          <p:spTgt spid="1228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3" y="906463"/>
            <a:ext cx="8208962" cy="5632450"/>
          </a:xfrm>
          <a:prstGeom prst="rect">
            <a:avLst/>
          </a:prstGeom>
          <a:noFill/>
        </p:spPr>
        <p:txBody>
          <a:bodyPr lIns="91430" tIns="45715" rIns="91430" bIns="45715">
            <a:spAutoFit/>
          </a:bodyPr>
          <a:lstStyle/>
          <a:p>
            <a:pPr defTabSz="914305" fontAlgn="auto">
              <a:spcBef>
                <a:spcPts val="0"/>
              </a:spcBef>
              <a:spcAft>
                <a:spcPts val="0"/>
              </a:spcAft>
              <a:defRPr/>
            </a:pPr>
            <a:r>
              <a:rPr lang="en-AU" sz="2400" b="1" dirty="0">
                <a:latin typeface="+mn-lt"/>
              </a:rPr>
              <a:t>Published trials of “good quality”?</a:t>
            </a:r>
          </a:p>
          <a:p>
            <a:pPr marL="285750" indent="-285750" defTabSz="914305" fontAlgn="auto">
              <a:spcBef>
                <a:spcPts val="0"/>
              </a:spcBef>
              <a:spcAft>
                <a:spcPts val="0"/>
              </a:spcAft>
              <a:buFont typeface="Arial" pitchFamily="34" charset="0"/>
              <a:buChar char="•"/>
              <a:defRPr/>
            </a:pPr>
            <a:r>
              <a:rPr lang="en-AU" sz="2400" dirty="0">
                <a:latin typeface="+mn-lt"/>
              </a:rPr>
              <a:t>Almost all only a few weeks</a:t>
            </a:r>
          </a:p>
          <a:p>
            <a:pPr marL="285750" indent="-285750" defTabSz="914305" fontAlgn="auto">
              <a:spcBef>
                <a:spcPts val="0"/>
              </a:spcBef>
              <a:spcAft>
                <a:spcPts val="0"/>
              </a:spcAft>
              <a:buFont typeface="Arial" pitchFamily="34" charset="0"/>
              <a:buChar char="•"/>
              <a:defRPr/>
            </a:pPr>
            <a:r>
              <a:rPr lang="en-AU" sz="2400" dirty="0">
                <a:latin typeface="+mn-lt"/>
              </a:rPr>
              <a:t>No quality of life measures</a:t>
            </a:r>
          </a:p>
          <a:p>
            <a:pPr marL="285750" indent="-285750" defTabSz="914305" fontAlgn="auto">
              <a:spcBef>
                <a:spcPts val="0"/>
              </a:spcBef>
              <a:spcAft>
                <a:spcPts val="0"/>
              </a:spcAft>
              <a:buFont typeface="Arial" pitchFamily="34" charset="0"/>
              <a:buChar char="•"/>
              <a:defRPr/>
            </a:pPr>
            <a:r>
              <a:rPr lang="en-AU" sz="2400" dirty="0">
                <a:latin typeface="+mn-lt"/>
              </a:rPr>
              <a:t>Scales improve with side effects</a:t>
            </a:r>
          </a:p>
          <a:p>
            <a:pPr defTabSz="914305" fontAlgn="auto">
              <a:spcBef>
                <a:spcPts val="0"/>
              </a:spcBef>
              <a:spcAft>
                <a:spcPts val="0"/>
              </a:spcAft>
              <a:defRPr/>
            </a:pPr>
            <a:endParaRPr lang="en-AU" sz="2400" b="1" dirty="0">
              <a:latin typeface="+mn-lt"/>
            </a:endParaRPr>
          </a:p>
          <a:p>
            <a:pPr defTabSz="914305" fontAlgn="auto">
              <a:spcBef>
                <a:spcPts val="0"/>
              </a:spcBef>
              <a:spcAft>
                <a:spcPts val="0"/>
              </a:spcAft>
              <a:defRPr/>
            </a:pPr>
            <a:r>
              <a:rPr lang="en-AU" sz="2400" b="1" dirty="0">
                <a:latin typeface="+mn-lt"/>
              </a:rPr>
              <a:t>RECOGNIZED GUIDELINES?</a:t>
            </a:r>
          </a:p>
          <a:p>
            <a:pPr marL="342900" indent="-342900" defTabSz="914305" fontAlgn="auto">
              <a:spcBef>
                <a:spcPts val="0"/>
              </a:spcBef>
              <a:spcAft>
                <a:spcPts val="0"/>
              </a:spcAft>
              <a:buFont typeface="Arial" pitchFamily="34" charset="0"/>
              <a:buChar char="•"/>
              <a:defRPr/>
            </a:pPr>
            <a:r>
              <a:rPr lang="en-AU" sz="2400" dirty="0">
                <a:latin typeface="+mn-lt"/>
              </a:rPr>
              <a:t>None score Quality Mark &gt; 1 /10</a:t>
            </a:r>
          </a:p>
          <a:p>
            <a:pPr defTabSz="914305" fontAlgn="auto">
              <a:spcBef>
                <a:spcPts val="0"/>
              </a:spcBef>
              <a:spcAft>
                <a:spcPts val="0"/>
              </a:spcAft>
              <a:defRPr/>
            </a:pPr>
            <a:endParaRPr lang="en-AU" sz="2400" dirty="0">
              <a:latin typeface="+mn-lt"/>
            </a:endParaRPr>
          </a:p>
          <a:p>
            <a:pPr defTabSz="914305" fontAlgn="auto">
              <a:spcBef>
                <a:spcPts val="0"/>
              </a:spcBef>
              <a:spcAft>
                <a:spcPts val="0"/>
              </a:spcAft>
              <a:defRPr/>
            </a:pPr>
            <a:r>
              <a:rPr lang="en-AU" sz="2400" dirty="0">
                <a:latin typeface="+mn-lt"/>
              </a:rPr>
              <a:t> </a:t>
            </a:r>
            <a:r>
              <a:rPr lang="en-AU" sz="2400" b="1" dirty="0">
                <a:latin typeface="+mn-lt"/>
              </a:rPr>
              <a:t>Independent guidelines superior? </a:t>
            </a:r>
          </a:p>
          <a:p>
            <a:pPr marL="342900" indent="-342900" defTabSz="914305" fontAlgn="auto">
              <a:spcBef>
                <a:spcPts val="0"/>
              </a:spcBef>
              <a:spcAft>
                <a:spcPts val="0"/>
              </a:spcAft>
              <a:buFont typeface="Arial" pitchFamily="34" charset="0"/>
              <a:buChar char="•"/>
              <a:defRPr/>
            </a:pPr>
            <a:r>
              <a:rPr lang="en-AU" sz="2400" dirty="0">
                <a:latin typeface="+mn-lt"/>
              </a:rPr>
              <a:t>-&gt; identical HENCE more dangerous</a:t>
            </a:r>
          </a:p>
          <a:p>
            <a:pPr marL="285750" indent="-285750" defTabSz="914305" fontAlgn="auto">
              <a:spcBef>
                <a:spcPts val="0"/>
              </a:spcBef>
              <a:spcAft>
                <a:spcPts val="0"/>
              </a:spcAft>
              <a:buFont typeface="Wingdings"/>
              <a:buChar char="à"/>
              <a:defRPr/>
            </a:pPr>
            <a:endParaRPr lang="en-AU" sz="2400" b="1" dirty="0">
              <a:latin typeface="+mn-lt"/>
            </a:endParaRPr>
          </a:p>
          <a:p>
            <a:pPr defTabSz="914305" fontAlgn="auto">
              <a:spcBef>
                <a:spcPts val="0"/>
              </a:spcBef>
              <a:spcAft>
                <a:spcPts val="0"/>
              </a:spcAft>
              <a:defRPr/>
            </a:pPr>
            <a:r>
              <a:rPr lang="en-AU" sz="2400" b="1" dirty="0">
                <a:latin typeface="+mn-lt"/>
              </a:rPr>
              <a:t>COCHRANE?</a:t>
            </a:r>
          </a:p>
          <a:p>
            <a:pPr marL="285750" indent="-285750" defTabSz="914305" fontAlgn="auto">
              <a:spcBef>
                <a:spcPts val="0"/>
              </a:spcBef>
              <a:spcAft>
                <a:spcPts val="0"/>
              </a:spcAft>
              <a:buFont typeface="Arial" pitchFamily="34" charset="0"/>
              <a:buChar char="•"/>
              <a:defRPr/>
            </a:pPr>
            <a:r>
              <a:rPr lang="en-AU" sz="2400" b="1" dirty="0">
                <a:latin typeface="+mn-lt"/>
              </a:rPr>
              <a:t>Sertraline </a:t>
            </a:r>
          </a:p>
          <a:p>
            <a:pPr marL="285750" indent="-285750" defTabSz="914305" fontAlgn="auto">
              <a:spcBef>
                <a:spcPts val="0"/>
              </a:spcBef>
              <a:spcAft>
                <a:spcPts val="0"/>
              </a:spcAft>
              <a:buFont typeface="Arial" pitchFamily="34" charset="0"/>
              <a:buChar char="•"/>
              <a:defRPr/>
            </a:pPr>
            <a:r>
              <a:rPr lang="en-AU" sz="2400" b="1" dirty="0">
                <a:latin typeface="+mn-lt"/>
              </a:rPr>
              <a:t>Antidepressants for children </a:t>
            </a:r>
          </a:p>
          <a:p>
            <a:pPr marL="285750" indent="-285750" defTabSz="914305" fontAlgn="auto">
              <a:spcBef>
                <a:spcPts val="0"/>
              </a:spcBef>
              <a:spcAft>
                <a:spcPts val="0"/>
              </a:spcAft>
              <a:buFont typeface="Arial" pitchFamily="34" charset="0"/>
              <a:buChar char="•"/>
              <a:defRPr/>
            </a:pPr>
            <a:r>
              <a:rPr lang="en-AU" sz="2400" b="1" dirty="0">
                <a:latin typeface="+mn-lt"/>
              </a:rPr>
              <a:t>Tamiflu</a:t>
            </a:r>
            <a:endParaRPr lang="en-AU" sz="2400" dirty="0">
              <a:latin typeface="+mn-lt"/>
            </a:endParaRPr>
          </a:p>
        </p:txBody>
      </p:sp>
      <p:sp>
        <p:nvSpPr>
          <p:cNvPr id="105474" name="TextBox 2"/>
          <p:cNvSpPr txBox="1">
            <a:spLocks noChangeArrowheads="1"/>
          </p:cNvSpPr>
          <p:nvPr/>
        </p:nvSpPr>
        <p:spPr bwMode="auto">
          <a:xfrm>
            <a:off x="323850" y="260350"/>
            <a:ext cx="7993063" cy="646113"/>
          </a:xfrm>
          <a:prstGeom prst="rect">
            <a:avLst/>
          </a:prstGeom>
          <a:noFill/>
          <a:ln w="9525">
            <a:noFill/>
            <a:miter lim="800000"/>
            <a:headEnd/>
            <a:tailEnd/>
          </a:ln>
        </p:spPr>
        <p:txBody>
          <a:bodyPr lIns="91430" tIns="45715" rIns="91430" bIns="45715">
            <a:spAutoFit/>
          </a:bodyPr>
          <a:lstStyle/>
          <a:p>
            <a:r>
              <a:rPr lang="en-AU" sz="3600" b="1">
                <a:latin typeface="Corbel" pitchFamily="34" charset="0"/>
              </a:rPr>
              <a:t>DBM on Guidelines for Antidepressants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fade">
                                      <p:cBhvr>
                                        <p:cTn id="52" dur="500"/>
                                        <p:tgtEl>
                                          <p:spTgt spid="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fade">
                                      <p:cBhvr>
                                        <p:cTn id="57" dur="500"/>
                                        <p:tgtEl>
                                          <p:spTgt spid="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fade">
                                      <p:cBhvr>
                                        <p:cTn id="6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828675"/>
          </a:xfrm>
        </p:spPr>
        <p:txBody>
          <a:bodyPr/>
          <a:lstStyle/>
          <a:p>
            <a:pPr fontAlgn="auto">
              <a:spcAft>
                <a:spcPts val="0"/>
              </a:spcAft>
              <a:defRPr/>
            </a:pPr>
            <a:r>
              <a:rPr lang="en-AU" b="1" dirty="0" smtClean="0">
                <a:solidFill>
                  <a:schemeClr val="tx1"/>
                </a:solidFill>
              </a:rPr>
              <a:t>THERE IS NO CHEMICAL IMBALANCE</a:t>
            </a:r>
            <a:endParaRPr lang="en-AU" b="1" dirty="0">
              <a:solidFill>
                <a:schemeClr val="tx1"/>
              </a:solidFill>
            </a:endParaRPr>
          </a:p>
        </p:txBody>
      </p:sp>
      <p:sp>
        <p:nvSpPr>
          <p:cNvPr id="3" name="Content Placeholder 2"/>
          <p:cNvSpPr>
            <a:spLocks noGrp="1"/>
          </p:cNvSpPr>
          <p:nvPr>
            <p:ph idx="1"/>
          </p:nvPr>
        </p:nvSpPr>
        <p:spPr>
          <a:xfrm>
            <a:off x="395288" y="1196975"/>
            <a:ext cx="8497887" cy="5327650"/>
          </a:xfrm>
        </p:spPr>
        <p:txBody>
          <a:bodyPr rtlCol="0">
            <a:normAutofit/>
          </a:bodyPr>
          <a:lstStyle/>
          <a:p>
            <a:pPr fontAlgn="auto">
              <a:spcAft>
                <a:spcPts val="0"/>
              </a:spcAft>
              <a:buFont typeface="Wingdings" pitchFamily="2" charset="2"/>
              <a:buNone/>
              <a:defRPr/>
            </a:pPr>
            <a:r>
              <a:rPr lang="en-AU" sz="2800" b="1" dirty="0" smtClean="0">
                <a:solidFill>
                  <a:schemeClr val="tx1"/>
                </a:solidFill>
              </a:rPr>
              <a:t>40 years of neurotransmitter theories – NO EVIDENCE</a:t>
            </a:r>
          </a:p>
          <a:p>
            <a:pPr fontAlgn="auto">
              <a:spcAft>
                <a:spcPts val="0"/>
              </a:spcAft>
              <a:buFont typeface="Wingdings" pitchFamily="2" charset="2"/>
              <a:buNone/>
              <a:defRPr/>
            </a:pPr>
            <a:r>
              <a:rPr lang="en-AU" b="1" dirty="0" smtClean="0">
                <a:solidFill>
                  <a:srgbClr val="C00000"/>
                </a:solidFill>
              </a:rPr>
              <a:t>“NO serotonin or norepinephrine deficiency”</a:t>
            </a:r>
          </a:p>
          <a:p>
            <a:pPr fontAlgn="auto">
              <a:spcAft>
                <a:spcPts val="0"/>
              </a:spcAft>
              <a:buFont typeface="Wingdings" pitchFamily="2" charset="2"/>
              <a:buNone/>
              <a:defRPr/>
            </a:pPr>
            <a:r>
              <a:rPr lang="en-AU" b="1" dirty="0">
                <a:solidFill>
                  <a:schemeClr val="tx1"/>
                </a:solidFill>
              </a:rPr>
              <a:t>	</a:t>
            </a:r>
            <a:r>
              <a:rPr lang="en-AU" b="1" dirty="0" smtClean="0">
                <a:solidFill>
                  <a:schemeClr val="tx1"/>
                </a:solidFill>
              </a:rPr>
              <a:t>				Professor of Neuroscience </a:t>
            </a:r>
            <a:r>
              <a:rPr lang="en-AU" b="1" dirty="0" err="1" smtClean="0">
                <a:solidFill>
                  <a:schemeClr val="tx1"/>
                </a:solidFill>
              </a:rPr>
              <a:t>E.Valenstein</a:t>
            </a:r>
            <a:endParaRPr lang="en-AU" b="1" dirty="0" smtClean="0">
              <a:solidFill>
                <a:schemeClr val="tx1"/>
              </a:solidFill>
            </a:endParaRPr>
          </a:p>
          <a:p>
            <a:pPr fontAlgn="auto">
              <a:spcAft>
                <a:spcPts val="0"/>
              </a:spcAft>
              <a:buFont typeface="Wingdings" pitchFamily="2" charset="2"/>
              <a:buNone/>
              <a:defRPr/>
            </a:pPr>
            <a:r>
              <a:rPr lang="en-AU" b="1" dirty="0" smtClean="0">
                <a:solidFill>
                  <a:schemeClr val="accent5">
                    <a:lumMod val="75000"/>
                  </a:schemeClr>
                </a:solidFill>
              </a:rPr>
              <a:t>“…there is no “real” monoamine deficit” </a:t>
            </a:r>
          </a:p>
          <a:p>
            <a:pPr fontAlgn="auto">
              <a:spcAft>
                <a:spcPts val="0"/>
              </a:spcAft>
              <a:buFont typeface="Wingdings" pitchFamily="2" charset="2"/>
              <a:buNone/>
              <a:defRPr/>
            </a:pPr>
            <a:r>
              <a:rPr lang="en-AU" b="1" dirty="0">
                <a:solidFill>
                  <a:schemeClr val="accent5">
                    <a:lumMod val="75000"/>
                  </a:schemeClr>
                </a:solidFill>
              </a:rPr>
              <a:t>	</a:t>
            </a:r>
            <a:r>
              <a:rPr lang="en-AU" b="1" dirty="0" smtClean="0">
                <a:solidFill>
                  <a:schemeClr val="accent5">
                    <a:lumMod val="75000"/>
                  </a:schemeClr>
                </a:solidFill>
              </a:rPr>
              <a:t>				 </a:t>
            </a:r>
            <a:r>
              <a:rPr lang="en-AU" b="1" dirty="0" smtClean="0">
                <a:solidFill>
                  <a:schemeClr val="tx1"/>
                </a:solidFill>
              </a:rPr>
              <a:t>Psychopharmacologist Stephen Stahl</a:t>
            </a:r>
          </a:p>
          <a:p>
            <a:pPr fontAlgn="auto">
              <a:spcAft>
                <a:spcPts val="0"/>
              </a:spcAft>
              <a:buFont typeface="Wingdings" pitchFamily="2" charset="2"/>
              <a:buNone/>
              <a:defRPr/>
            </a:pPr>
            <a:r>
              <a:rPr lang="en-AU" b="1" dirty="0" smtClean="0">
                <a:solidFill>
                  <a:srgbClr val="7030A0"/>
                </a:solidFill>
              </a:rPr>
              <a:t>“NO simple neurochemical explanations”</a:t>
            </a:r>
            <a:r>
              <a:rPr lang="en-AU" b="1" dirty="0" smtClean="0">
                <a:solidFill>
                  <a:schemeClr val="tx1"/>
                </a:solidFill>
              </a:rPr>
              <a:t> </a:t>
            </a:r>
          </a:p>
          <a:p>
            <a:pPr fontAlgn="auto">
              <a:spcAft>
                <a:spcPts val="0"/>
              </a:spcAft>
              <a:buFont typeface="Wingdings" pitchFamily="2" charset="2"/>
              <a:buNone/>
              <a:defRPr/>
            </a:pPr>
            <a:r>
              <a:rPr lang="en-AU" b="1" dirty="0">
                <a:solidFill>
                  <a:schemeClr val="tx1"/>
                </a:solidFill>
              </a:rPr>
              <a:t>	</a:t>
            </a:r>
            <a:r>
              <a:rPr lang="en-AU" b="1" dirty="0" smtClean="0">
                <a:solidFill>
                  <a:schemeClr val="tx1"/>
                </a:solidFill>
              </a:rPr>
              <a:t>				Professor Kenneth </a:t>
            </a:r>
            <a:r>
              <a:rPr lang="en-AU" b="1" dirty="0" err="1" smtClean="0">
                <a:solidFill>
                  <a:schemeClr val="tx1"/>
                </a:solidFill>
              </a:rPr>
              <a:t>Kendler</a:t>
            </a:r>
            <a:endParaRPr lang="en-AU" b="1" dirty="0" smtClean="0">
              <a:solidFill>
                <a:schemeClr val="tx1"/>
              </a:solidFill>
            </a:endParaRPr>
          </a:p>
          <a:p>
            <a:pPr fontAlgn="auto">
              <a:spcAft>
                <a:spcPts val="0"/>
              </a:spcAft>
              <a:buFont typeface="Wingdings" pitchFamily="2" charset="2"/>
              <a:buNone/>
              <a:defRPr/>
            </a:pPr>
            <a:endParaRPr lang="en-AU" b="1" dirty="0" smtClean="0">
              <a:solidFill>
                <a:schemeClr val="tx1"/>
              </a:solidFill>
            </a:endParaRPr>
          </a:p>
          <a:p>
            <a:pPr fontAlgn="auto">
              <a:spcAft>
                <a:spcPts val="0"/>
              </a:spcAft>
              <a:buFont typeface="Wingdings" pitchFamily="2" charset="2"/>
              <a:buNone/>
              <a:defRPr/>
            </a:pPr>
            <a:r>
              <a:rPr lang="en-AU" b="1" i="1" dirty="0" smtClean="0">
                <a:solidFill>
                  <a:srgbClr val="CC0000"/>
                </a:solidFill>
              </a:rPr>
              <a:t>“Antidepressants affect processes </a:t>
            </a:r>
            <a:r>
              <a:rPr lang="en-AU" b="1" i="1" u="sng" dirty="0" smtClean="0">
                <a:solidFill>
                  <a:srgbClr val="CC0000"/>
                </a:solidFill>
              </a:rPr>
              <a:t>unrelated to the pathology of depression</a:t>
            </a:r>
            <a:r>
              <a:rPr lang="en-AU" b="1" i="1" dirty="0" smtClean="0">
                <a:solidFill>
                  <a:srgbClr val="CC0000"/>
                </a:solidFill>
              </a:rPr>
              <a:t>” 	</a:t>
            </a:r>
          </a:p>
          <a:p>
            <a:pPr fontAlgn="auto">
              <a:spcAft>
                <a:spcPts val="0"/>
              </a:spcAft>
              <a:buFont typeface="Wingdings" pitchFamily="2" charset="2"/>
              <a:buNone/>
              <a:defRPr/>
            </a:pPr>
            <a:r>
              <a:rPr lang="en-AU" b="1" i="1" dirty="0">
                <a:solidFill>
                  <a:srgbClr val="CC0000"/>
                </a:solidFill>
              </a:rPr>
              <a:t>	</a:t>
            </a:r>
            <a:r>
              <a:rPr lang="en-AU" b="1" i="1" dirty="0" smtClean="0">
                <a:solidFill>
                  <a:srgbClr val="CC0000"/>
                </a:solidFill>
              </a:rPr>
              <a:t>			</a:t>
            </a:r>
            <a:r>
              <a:rPr lang="en-AU" b="1" dirty="0" smtClean="0">
                <a:solidFill>
                  <a:schemeClr val="tx1"/>
                </a:solidFill>
              </a:rPr>
              <a:t>Krishnan and </a:t>
            </a:r>
            <a:r>
              <a:rPr lang="en-AU" b="1" dirty="0" err="1" smtClean="0">
                <a:solidFill>
                  <a:schemeClr val="tx1"/>
                </a:solidFill>
              </a:rPr>
              <a:t>Nestler</a:t>
            </a:r>
            <a:r>
              <a:rPr lang="en-AU" b="1" dirty="0" smtClean="0">
                <a:solidFill>
                  <a:schemeClr val="tx1"/>
                </a:solidFill>
              </a:rPr>
              <a:t>, AJP in press 2010</a:t>
            </a:r>
          </a:p>
          <a:p>
            <a:pPr fontAlgn="auto">
              <a:spcAft>
                <a:spcPts val="0"/>
              </a:spcAft>
              <a:buFont typeface="Wingdings" pitchFamily="2" charset="2"/>
              <a:buNone/>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15888"/>
            <a:ext cx="8353425" cy="1693862"/>
          </a:xfrm>
        </p:spPr>
        <p:txBody>
          <a:bodyPr/>
          <a:lstStyle/>
          <a:p>
            <a:pPr defTabSz="914305" fontAlgn="auto">
              <a:spcAft>
                <a:spcPts val="0"/>
              </a:spcAft>
              <a:defRPr/>
            </a:pPr>
            <a:r>
              <a:rPr lang="en-AU" sz="4400" b="1" dirty="0">
                <a:solidFill>
                  <a:schemeClr val="tx1"/>
                </a:solidFill>
              </a:rPr>
              <a:t>ACT on Drugs</a:t>
            </a:r>
            <a:r>
              <a:rPr lang="en-AU" sz="4000" b="1" dirty="0">
                <a:solidFill>
                  <a:schemeClr val="tx1"/>
                </a:solidFill>
              </a:rPr>
              <a:t/>
            </a:r>
            <a:br>
              <a:rPr lang="en-AU" sz="4000" b="1" dirty="0">
                <a:solidFill>
                  <a:schemeClr val="tx1"/>
                </a:solidFill>
              </a:rPr>
            </a:br>
            <a:r>
              <a:rPr lang="en-AU" sz="2400" b="1" i="1" dirty="0">
                <a:solidFill>
                  <a:schemeClr val="tx1"/>
                </a:solidFill>
              </a:rPr>
              <a:t> </a:t>
            </a:r>
            <a:r>
              <a:rPr lang="en-AU" sz="2800" b="1" i="1" dirty="0">
                <a:solidFill>
                  <a:schemeClr val="tx1"/>
                </a:solidFill>
              </a:rPr>
              <a:t>Functional Contextual Pharmacology</a:t>
            </a:r>
            <a:endParaRPr lang="en-AU" sz="2800" b="1" dirty="0"/>
          </a:p>
        </p:txBody>
      </p:sp>
      <p:pic>
        <p:nvPicPr>
          <p:cNvPr id="14338" name="Content Placeholder 3" descr="psychiatry lucy.jpg"/>
          <p:cNvPicPr>
            <a:picLocks noGrp="1" noChangeAspect="1"/>
          </p:cNvPicPr>
          <p:nvPr>
            <p:ph idx="1"/>
          </p:nvPr>
        </p:nvPicPr>
        <p:blipFill>
          <a:blip r:embed="rId3"/>
          <a:srcRect/>
          <a:stretch>
            <a:fillRect/>
          </a:stretch>
        </p:blipFill>
        <p:spPr>
          <a:xfrm>
            <a:off x="2268538" y="1628775"/>
            <a:ext cx="4703762" cy="3529013"/>
          </a:xfrm>
        </p:spPr>
      </p:pic>
      <p:sp>
        <p:nvSpPr>
          <p:cNvPr id="14339" name="TextBox 4"/>
          <p:cNvSpPr txBox="1">
            <a:spLocks noChangeArrowheads="1"/>
          </p:cNvSpPr>
          <p:nvPr/>
        </p:nvSpPr>
        <p:spPr bwMode="auto">
          <a:xfrm>
            <a:off x="684213" y="5373688"/>
            <a:ext cx="5357812" cy="1323975"/>
          </a:xfrm>
          <a:prstGeom prst="rect">
            <a:avLst/>
          </a:prstGeom>
          <a:noFill/>
          <a:ln w="9525">
            <a:noFill/>
            <a:miter lim="800000"/>
            <a:headEnd/>
            <a:tailEnd/>
          </a:ln>
        </p:spPr>
        <p:txBody>
          <a:bodyPr lIns="91430" tIns="45715" rIns="91430" bIns="45715">
            <a:spAutoFit/>
          </a:bodyPr>
          <a:lstStyle/>
          <a:p>
            <a:r>
              <a:rPr lang="en-AU" sz="2000" b="1">
                <a:solidFill>
                  <a:srgbClr val="000000"/>
                </a:solidFill>
                <a:latin typeface="Corbel" pitchFamily="34" charset="0"/>
              </a:rPr>
              <a:t>Dr Robert Purssey  </a:t>
            </a:r>
            <a:r>
              <a:rPr lang="en-AU" sz="2000">
                <a:solidFill>
                  <a:srgbClr val="000000"/>
                </a:solidFill>
                <a:latin typeface="Corbel" pitchFamily="34" charset="0"/>
              </a:rPr>
              <a:t>MBBS FRANZCP</a:t>
            </a:r>
          </a:p>
          <a:p>
            <a:r>
              <a:rPr lang="en-AU" sz="2000">
                <a:solidFill>
                  <a:srgbClr val="000000"/>
                </a:solidFill>
                <a:latin typeface="Corbel" pitchFamily="34" charset="0"/>
              </a:rPr>
              <a:t>Functional Contextual Psychiatrist </a:t>
            </a:r>
            <a:r>
              <a:rPr lang="en-AU" sz="2000">
                <a:solidFill>
                  <a:srgbClr val="000000"/>
                </a:solidFill>
                <a:latin typeface="Corbel" pitchFamily="34" charset="0"/>
                <a:sym typeface="Wingdings" pitchFamily="2" charset="2"/>
              </a:rPr>
              <a:t></a:t>
            </a:r>
            <a:endParaRPr lang="en-AU" sz="2000">
              <a:solidFill>
                <a:srgbClr val="000000"/>
              </a:solidFill>
              <a:latin typeface="Corbel" pitchFamily="34" charset="0"/>
            </a:endParaRPr>
          </a:p>
          <a:p>
            <a:r>
              <a:rPr lang="en-AU" sz="2000">
                <a:solidFill>
                  <a:srgbClr val="000000"/>
                </a:solidFill>
                <a:latin typeface="Corbel" pitchFamily="34" charset="0"/>
              </a:rPr>
              <a:t>Clinical Senior Lecturer, Uni of Qld</a:t>
            </a:r>
          </a:p>
          <a:p>
            <a:r>
              <a:rPr lang="en-AU" sz="2000" b="1">
                <a:solidFill>
                  <a:srgbClr val="000000"/>
                </a:solidFill>
                <a:latin typeface="Corbel" pitchFamily="34" charset="0"/>
              </a:rPr>
              <a:t>Brisbane ACT Centre, Queensland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0" end="0"/>
                                            </p:txEl>
                                          </p:spTgt>
                                        </p:tgtEl>
                                        <p:attrNameLst>
                                          <p:attrName>style.visibility</p:attrName>
                                        </p:attrNameLst>
                                      </p:cBhvr>
                                      <p:to>
                                        <p:strVal val="visible"/>
                                      </p:to>
                                    </p:set>
                                    <p:animEffect transition="in" filter="fade">
                                      <p:cBhvr>
                                        <p:cTn id="17" dur="500"/>
                                        <p:tgtEl>
                                          <p:spTgt spid="1433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Effect transition="in" filter="fade">
                                      <p:cBhvr>
                                        <p:cTn id="20" dur="500"/>
                                        <p:tgtEl>
                                          <p:spTgt spid="1433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Effect transition="in" filter="fade">
                                      <p:cBhvr>
                                        <p:cTn id="25" dur="500"/>
                                        <p:tgtEl>
                                          <p:spTgt spid="1433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0888" y="333375"/>
            <a:ext cx="7642225" cy="1325563"/>
          </a:xfrm>
        </p:spPr>
        <p:txBody>
          <a:bodyPr/>
          <a:lstStyle/>
          <a:p>
            <a:pPr fontAlgn="auto">
              <a:spcAft>
                <a:spcPts val="0"/>
              </a:spcAft>
              <a:defRPr/>
            </a:pPr>
            <a:r>
              <a:rPr lang="en-AU" b="1" dirty="0" smtClean="0">
                <a:solidFill>
                  <a:schemeClr val="tx1"/>
                </a:solidFill>
              </a:rPr>
              <a:t>OLD and NEW BIOMYTHOLOGIES</a:t>
            </a:r>
            <a:endParaRPr lang="en-AU" b="1" dirty="0">
              <a:solidFill>
                <a:schemeClr val="tx1"/>
              </a:solidFill>
            </a:endParaRPr>
          </a:p>
        </p:txBody>
      </p:sp>
      <p:pic>
        <p:nvPicPr>
          <p:cNvPr id="5" name="Picture 4"/>
          <p:cNvPicPr>
            <a:picLocks noChangeAspect="1"/>
          </p:cNvPicPr>
          <p:nvPr/>
        </p:nvPicPr>
        <p:blipFill>
          <a:blip r:embed="rId2"/>
          <a:srcRect/>
          <a:stretch>
            <a:fillRect/>
          </a:stretch>
        </p:blipFill>
        <p:spPr bwMode="auto">
          <a:xfrm>
            <a:off x="4572000" y="2181225"/>
            <a:ext cx="4056063" cy="3255963"/>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342900" y="2181225"/>
            <a:ext cx="3908425" cy="325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675" y="1604963"/>
            <a:ext cx="7700963" cy="4154487"/>
          </a:xfrm>
          <a:prstGeom prst="rect">
            <a:avLst/>
          </a:prstGeom>
          <a:noFill/>
        </p:spPr>
        <p:txBody>
          <a:bodyPr lIns="91430" tIns="45715" rIns="91430" bIns="45715">
            <a:spAutoFit/>
          </a:bodyPr>
          <a:lstStyle/>
          <a:p>
            <a:pPr defTabSz="914305" fontAlgn="auto">
              <a:spcBef>
                <a:spcPts val="0"/>
              </a:spcBef>
              <a:spcAft>
                <a:spcPts val="0"/>
              </a:spcAft>
              <a:defRPr/>
            </a:pPr>
            <a:r>
              <a:rPr lang="en-AU" sz="2400" dirty="0">
                <a:solidFill>
                  <a:prstClr val="black"/>
                </a:solidFill>
                <a:latin typeface="+mn-lt"/>
              </a:rPr>
              <a:t>•    </a:t>
            </a:r>
            <a:r>
              <a:rPr lang="en-AU" sz="2400" b="1" dirty="0">
                <a:solidFill>
                  <a:prstClr val="black"/>
                </a:solidFill>
                <a:latin typeface="+mn-lt"/>
              </a:rPr>
              <a:t>Not “FIXING” thoughts and feelings </a:t>
            </a:r>
          </a:p>
          <a:p>
            <a:pPr defTabSz="914305" fontAlgn="auto">
              <a:spcBef>
                <a:spcPts val="0"/>
              </a:spcBef>
              <a:spcAft>
                <a:spcPts val="0"/>
              </a:spcAft>
              <a:defRPr/>
            </a:pPr>
            <a:endParaRPr lang="en-AU" sz="2400" b="1" dirty="0">
              <a:solidFill>
                <a:prstClr val="black"/>
              </a:solidFill>
              <a:latin typeface="+mn-lt"/>
            </a:endParaRPr>
          </a:p>
          <a:p>
            <a:pPr defTabSz="914305" fontAlgn="auto">
              <a:spcBef>
                <a:spcPts val="0"/>
              </a:spcBef>
              <a:spcAft>
                <a:spcPts val="0"/>
              </a:spcAft>
              <a:defRPr/>
            </a:pPr>
            <a:r>
              <a:rPr lang="en-AU" sz="2400" b="1" dirty="0">
                <a:solidFill>
                  <a:prstClr val="black"/>
                </a:solidFill>
                <a:latin typeface="+mn-lt"/>
              </a:rPr>
              <a:t>			…	or chemistry and biology</a:t>
            </a:r>
          </a:p>
          <a:p>
            <a:pPr defTabSz="914305" fontAlgn="auto">
              <a:spcBef>
                <a:spcPts val="0"/>
              </a:spcBef>
              <a:spcAft>
                <a:spcPts val="0"/>
              </a:spcAft>
              <a:defRPr/>
            </a:pPr>
            <a:endParaRPr lang="en-AU" sz="2400" b="1" dirty="0">
              <a:solidFill>
                <a:prstClr val="black"/>
              </a:solidFill>
              <a:latin typeface="+mn-lt"/>
            </a:endParaRPr>
          </a:p>
          <a:p>
            <a:pPr marL="342900" indent="-342900" defTabSz="914305" fontAlgn="auto">
              <a:spcBef>
                <a:spcPts val="0"/>
              </a:spcBef>
              <a:spcAft>
                <a:spcPts val="0"/>
              </a:spcAft>
              <a:buFont typeface="Arial" pitchFamily="34" charset="0"/>
              <a:buChar char="•"/>
              <a:defRPr/>
            </a:pPr>
            <a:r>
              <a:rPr lang="en-AU" sz="2400" b="1" dirty="0">
                <a:solidFill>
                  <a:prstClr val="black"/>
                </a:solidFill>
                <a:latin typeface="+mn-lt"/>
              </a:rPr>
              <a:t>Functional contextual view of behavior</a:t>
            </a:r>
          </a:p>
          <a:p>
            <a:pPr defTabSz="914305" fontAlgn="auto">
              <a:spcBef>
                <a:spcPts val="0"/>
              </a:spcBef>
              <a:spcAft>
                <a:spcPts val="0"/>
              </a:spcAft>
              <a:defRPr/>
            </a:pPr>
            <a:r>
              <a:rPr lang="en-AU" sz="2400" b="1" dirty="0">
                <a:solidFill>
                  <a:prstClr val="black"/>
                </a:solidFill>
                <a:latin typeface="+mn-lt"/>
              </a:rPr>
              <a:t> </a:t>
            </a:r>
          </a:p>
          <a:p>
            <a:pPr defTabSz="914305" fontAlgn="auto">
              <a:spcBef>
                <a:spcPts val="0"/>
              </a:spcBef>
              <a:spcAft>
                <a:spcPts val="0"/>
              </a:spcAft>
              <a:defRPr/>
            </a:pPr>
            <a:r>
              <a:rPr lang="en-AU" sz="2400" b="1" dirty="0">
                <a:solidFill>
                  <a:prstClr val="black"/>
                </a:solidFill>
                <a:latin typeface="+mn-lt"/>
              </a:rPr>
              <a:t>                        …          of  biology</a:t>
            </a:r>
          </a:p>
          <a:p>
            <a:pPr marL="342900" indent="-342900" defTabSz="914305" fontAlgn="auto">
              <a:spcBef>
                <a:spcPts val="0"/>
              </a:spcBef>
              <a:spcAft>
                <a:spcPts val="0"/>
              </a:spcAft>
              <a:buFont typeface="Arial" pitchFamily="34" charset="0"/>
              <a:buChar char="•"/>
              <a:defRPr/>
            </a:pPr>
            <a:endParaRPr lang="en-AU" sz="2400" b="1" dirty="0">
              <a:solidFill>
                <a:prstClr val="black"/>
              </a:solidFill>
              <a:latin typeface="+mn-lt"/>
            </a:endParaRPr>
          </a:p>
          <a:p>
            <a:pPr defTabSz="914305" fontAlgn="auto">
              <a:spcBef>
                <a:spcPts val="0"/>
              </a:spcBef>
              <a:spcAft>
                <a:spcPts val="0"/>
              </a:spcAft>
              <a:defRPr/>
            </a:pPr>
            <a:r>
              <a:rPr lang="en-AU" sz="2400" b="1" dirty="0">
                <a:solidFill>
                  <a:prstClr val="black"/>
                </a:solidFill>
                <a:latin typeface="+mn-lt"/>
              </a:rPr>
              <a:t>                                                   …          of  medications</a:t>
            </a:r>
          </a:p>
          <a:p>
            <a:pPr defTabSz="914305" fontAlgn="auto">
              <a:spcBef>
                <a:spcPts val="0"/>
              </a:spcBef>
              <a:spcAft>
                <a:spcPts val="0"/>
              </a:spcAft>
              <a:defRPr/>
            </a:pPr>
            <a:endParaRPr lang="en-AU" sz="2400" b="1" dirty="0">
              <a:solidFill>
                <a:prstClr val="black"/>
              </a:solidFill>
              <a:latin typeface="+mn-lt"/>
            </a:endParaRPr>
          </a:p>
          <a:p>
            <a:pPr marL="342900" indent="-342900" defTabSz="914305" fontAlgn="auto">
              <a:spcBef>
                <a:spcPts val="0"/>
              </a:spcBef>
              <a:spcAft>
                <a:spcPts val="0"/>
              </a:spcAft>
              <a:buFont typeface="Arial" pitchFamily="34" charset="0"/>
              <a:buChar char="•"/>
              <a:defRPr/>
            </a:pPr>
            <a:r>
              <a:rPr lang="en-AU" sz="2400" b="1" dirty="0">
                <a:solidFill>
                  <a:prstClr val="black"/>
                </a:solidFill>
                <a:latin typeface="+mn-lt"/>
              </a:rPr>
              <a:t>Destructive normality</a:t>
            </a:r>
          </a:p>
        </p:txBody>
      </p:sp>
      <p:sp>
        <p:nvSpPr>
          <p:cNvPr id="109570" name="TextBox 2"/>
          <p:cNvSpPr txBox="1">
            <a:spLocks noChangeArrowheads="1"/>
          </p:cNvSpPr>
          <p:nvPr/>
        </p:nvSpPr>
        <p:spPr bwMode="auto">
          <a:xfrm>
            <a:off x="441325" y="620713"/>
            <a:ext cx="8058150" cy="523875"/>
          </a:xfrm>
          <a:prstGeom prst="rect">
            <a:avLst/>
          </a:prstGeom>
          <a:noFill/>
          <a:ln w="9525">
            <a:noFill/>
            <a:miter lim="800000"/>
            <a:headEnd/>
            <a:tailEnd/>
          </a:ln>
        </p:spPr>
        <p:txBody>
          <a:bodyPr wrap="none" lIns="91430" tIns="45715" rIns="91430" bIns="45715">
            <a:spAutoFit/>
          </a:bodyPr>
          <a:lstStyle/>
          <a:p>
            <a:r>
              <a:rPr lang="en-AU" sz="2800" b="1" u="sng" dirty="0">
                <a:solidFill>
                  <a:srgbClr val="000000"/>
                </a:solidFill>
                <a:latin typeface="Corbel" pitchFamily="34" charset="0"/>
              </a:rPr>
              <a:t>Functional Contextual Therapy AND Pharmacology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Box 2"/>
          <p:cNvSpPr txBox="1">
            <a:spLocks noChangeArrowheads="1"/>
          </p:cNvSpPr>
          <p:nvPr/>
        </p:nvSpPr>
        <p:spPr bwMode="auto">
          <a:xfrm>
            <a:off x="323850" y="487363"/>
            <a:ext cx="7920038" cy="646112"/>
          </a:xfrm>
          <a:prstGeom prst="rect">
            <a:avLst/>
          </a:prstGeom>
          <a:noFill/>
          <a:ln w="9525">
            <a:noFill/>
            <a:miter lim="800000"/>
            <a:headEnd/>
            <a:tailEnd/>
          </a:ln>
        </p:spPr>
        <p:txBody>
          <a:bodyPr lIns="91430" tIns="45715" rIns="91430" bIns="45715">
            <a:spAutoFit/>
          </a:bodyPr>
          <a:lstStyle/>
          <a:p>
            <a:r>
              <a:rPr lang="en-AU" sz="3600" b="1">
                <a:solidFill>
                  <a:srgbClr val="000000"/>
                </a:solidFill>
                <a:latin typeface="Corbel" pitchFamily="34" charset="0"/>
              </a:rPr>
              <a:t>Flexible, pragmatic pharmacology</a:t>
            </a:r>
          </a:p>
        </p:txBody>
      </p:sp>
      <p:sp>
        <p:nvSpPr>
          <p:cNvPr id="4" name="TextBox 3"/>
          <p:cNvSpPr txBox="1"/>
          <p:nvPr/>
        </p:nvSpPr>
        <p:spPr>
          <a:xfrm>
            <a:off x="440568" y="1412776"/>
            <a:ext cx="8424936" cy="5262969"/>
          </a:xfrm>
          <a:prstGeom prst="rect">
            <a:avLst/>
          </a:prstGeom>
          <a:noFill/>
        </p:spPr>
        <p:txBody>
          <a:bodyPr lIns="91430" tIns="45715" rIns="91430" bIns="45715">
            <a:spAutoFit/>
          </a:bodyPr>
          <a:lstStyle/>
          <a:p>
            <a:pPr marL="342900" indent="-342900" defTabSz="914305" fontAlgn="auto">
              <a:spcBef>
                <a:spcPts val="0"/>
              </a:spcBef>
              <a:spcAft>
                <a:spcPts val="0"/>
              </a:spcAft>
              <a:buFont typeface="Arial" pitchFamily="34" charset="0"/>
              <a:buChar char="•"/>
              <a:defRPr/>
            </a:pPr>
            <a:r>
              <a:rPr lang="en-AU" sz="2400" b="1" dirty="0">
                <a:solidFill>
                  <a:prstClr val="black"/>
                </a:solidFill>
                <a:latin typeface="+mn-lt"/>
              </a:rPr>
              <a:t>Let go of DSM </a:t>
            </a:r>
          </a:p>
          <a:p>
            <a:pPr marL="1828610" lvl="4" indent="0" defTabSz="914305" fontAlgn="auto">
              <a:spcBef>
                <a:spcPts val="0"/>
              </a:spcBef>
              <a:spcAft>
                <a:spcPts val="0"/>
              </a:spcAft>
              <a:defRPr/>
            </a:pPr>
            <a:r>
              <a:rPr lang="en-AU" sz="2400" b="1" dirty="0">
                <a:solidFill>
                  <a:prstClr val="black"/>
                </a:solidFill>
                <a:latin typeface="+mn-lt"/>
              </a:rPr>
              <a:t>	</a:t>
            </a:r>
            <a:r>
              <a:rPr lang="en-AU" sz="2400" i="1" dirty="0">
                <a:solidFill>
                  <a:prstClr val="black"/>
                </a:solidFill>
                <a:latin typeface="+mn-lt"/>
              </a:rPr>
              <a:t>except where necessary </a:t>
            </a:r>
            <a:r>
              <a:rPr lang="en-AU" sz="2400" i="1" dirty="0">
                <a:solidFill>
                  <a:prstClr val="black"/>
                </a:solidFill>
                <a:latin typeface="+mn-lt"/>
                <a:sym typeface="Wingdings" pitchFamily="2" charset="2"/>
              </a:rPr>
              <a:t></a:t>
            </a:r>
            <a:endParaRPr lang="en-AU" sz="2400" i="1" dirty="0">
              <a:solidFill>
                <a:prstClr val="black"/>
              </a:solidFill>
              <a:latin typeface="+mn-lt"/>
            </a:endParaRPr>
          </a:p>
          <a:p>
            <a:pPr defTabSz="914305" fontAlgn="auto">
              <a:spcBef>
                <a:spcPts val="0"/>
              </a:spcBef>
              <a:spcAft>
                <a:spcPts val="0"/>
              </a:spcAft>
              <a:defRPr/>
            </a:pPr>
            <a:endParaRPr lang="en-AU" sz="2400" dirty="0">
              <a:solidFill>
                <a:prstClr val="black"/>
              </a:solidFill>
              <a:latin typeface="+mn-lt"/>
            </a:endParaRPr>
          </a:p>
          <a:p>
            <a:pPr marL="342900" indent="-342900" defTabSz="914305" fontAlgn="auto">
              <a:spcBef>
                <a:spcPts val="0"/>
              </a:spcBef>
              <a:spcAft>
                <a:spcPts val="0"/>
              </a:spcAft>
              <a:buFont typeface="Arial" pitchFamily="34" charset="0"/>
              <a:buChar char="•"/>
              <a:defRPr/>
            </a:pPr>
            <a:r>
              <a:rPr lang="en-AU" sz="2400" b="1" dirty="0">
                <a:solidFill>
                  <a:prstClr val="black"/>
                </a:solidFill>
                <a:latin typeface="+mn-lt"/>
              </a:rPr>
              <a:t>Drop “symptoms” …</a:t>
            </a:r>
            <a:r>
              <a:rPr lang="en-AU" sz="2400" dirty="0">
                <a:solidFill>
                  <a:prstClr val="black"/>
                </a:solidFill>
                <a:latin typeface="+mn-lt"/>
              </a:rPr>
              <a:t> “illness”… “symptom removal” </a:t>
            </a:r>
          </a:p>
          <a:p>
            <a:pPr defTabSz="914305" fontAlgn="auto">
              <a:spcBef>
                <a:spcPts val="0"/>
              </a:spcBef>
              <a:spcAft>
                <a:spcPts val="0"/>
              </a:spcAft>
              <a:defRPr/>
            </a:pPr>
            <a:r>
              <a:rPr lang="en-AU" sz="2400" dirty="0">
                <a:solidFill>
                  <a:prstClr val="black"/>
                </a:solidFill>
                <a:latin typeface="+mn-lt"/>
              </a:rPr>
              <a:t>		</a:t>
            </a:r>
            <a:r>
              <a:rPr lang="en-AU" sz="2400" dirty="0">
                <a:solidFill>
                  <a:prstClr val="black"/>
                </a:solidFill>
                <a:latin typeface="+mn-lt"/>
                <a:sym typeface="Wingdings" pitchFamily="2" charset="2"/>
              </a:rPr>
              <a:t></a:t>
            </a:r>
            <a:r>
              <a:rPr lang="en-AU" sz="2400" dirty="0">
                <a:solidFill>
                  <a:prstClr val="black"/>
                </a:solidFill>
                <a:latin typeface="+mn-lt"/>
              </a:rPr>
              <a:t>  </a:t>
            </a:r>
            <a:r>
              <a:rPr lang="en-AU" sz="2400" dirty="0" err="1">
                <a:solidFill>
                  <a:prstClr val="black"/>
                </a:solidFill>
                <a:latin typeface="+mn-lt"/>
              </a:rPr>
              <a:t>esp</a:t>
            </a:r>
            <a:r>
              <a:rPr lang="en-AU" sz="2400" dirty="0">
                <a:solidFill>
                  <a:prstClr val="black"/>
                </a:solidFill>
                <a:latin typeface="+mn-lt"/>
              </a:rPr>
              <a:t> “remission is the goal”</a:t>
            </a:r>
          </a:p>
          <a:p>
            <a:pPr defTabSz="914305" fontAlgn="auto">
              <a:spcBef>
                <a:spcPts val="0"/>
              </a:spcBef>
              <a:spcAft>
                <a:spcPts val="0"/>
              </a:spcAft>
              <a:defRPr/>
            </a:pPr>
            <a:endParaRPr lang="en-AU" sz="2400" dirty="0">
              <a:solidFill>
                <a:prstClr val="black"/>
              </a:solidFill>
              <a:latin typeface="+mn-lt"/>
            </a:endParaRPr>
          </a:p>
          <a:p>
            <a:pPr marL="342900" indent="-342900" defTabSz="914305" fontAlgn="auto">
              <a:spcBef>
                <a:spcPts val="0"/>
              </a:spcBef>
              <a:spcAft>
                <a:spcPts val="0"/>
              </a:spcAft>
              <a:buFont typeface="Arial" pitchFamily="34" charset="0"/>
              <a:buChar char="•"/>
              <a:defRPr/>
            </a:pPr>
            <a:r>
              <a:rPr lang="en-AU" sz="2400" b="1" dirty="0">
                <a:solidFill>
                  <a:prstClr val="black"/>
                </a:solidFill>
                <a:latin typeface="+mn-lt"/>
              </a:rPr>
              <a:t>Frees from experiential struggle </a:t>
            </a:r>
          </a:p>
          <a:p>
            <a:pPr defTabSz="914305" fontAlgn="auto">
              <a:spcBef>
                <a:spcPts val="0"/>
              </a:spcBef>
              <a:spcAft>
                <a:spcPts val="0"/>
              </a:spcAft>
              <a:defRPr/>
            </a:pPr>
            <a:r>
              <a:rPr lang="en-AU" sz="2400" dirty="0">
                <a:solidFill>
                  <a:prstClr val="black"/>
                </a:solidFill>
                <a:latin typeface="+mn-lt"/>
              </a:rPr>
              <a:t>		</a:t>
            </a:r>
            <a:r>
              <a:rPr lang="en-AU" sz="2400" dirty="0">
                <a:solidFill>
                  <a:prstClr val="black"/>
                </a:solidFill>
                <a:latin typeface="+mn-lt"/>
                <a:sym typeface="Wingdings" pitchFamily="2" charset="2"/>
              </a:rPr>
              <a:t> </a:t>
            </a:r>
            <a:r>
              <a:rPr lang="en-AU" sz="2400" dirty="0">
                <a:solidFill>
                  <a:prstClr val="black"/>
                </a:solidFill>
                <a:latin typeface="+mn-lt"/>
              </a:rPr>
              <a:t>overmedicating / chronicity </a:t>
            </a:r>
          </a:p>
          <a:p>
            <a:pPr defTabSz="914305" fontAlgn="auto">
              <a:spcBef>
                <a:spcPts val="0"/>
              </a:spcBef>
              <a:spcAft>
                <a:spcPts val="0"/>
              </a:spcAft>
              <a:defRPr/>
            </a:pPr>
            <a:endParaRPr lang="en-AU" sz="2400" dirty="0">
              <a:solidFill>
                <a:prstClr val="black"/>
              </a:solidFill>
              <a:latin typeface="+mn-lt"/>
            </a:endParaRPr>
          </a:p>
          <a:p>
            <a:pPr marL="342900" indent="-342900" defTabSz="914305" fontAlgn="auto">
              <a:spcBef>
                <a:spcPts val="0"/>
              </a:spcBef>
              <a:spcAft>
                <a:spcPts val="0"/>
              </a:spcAft>
              <a:buFont typeface="Arial" pitchFamily="34" charset="0"/>
              <a:buChar char="•"/>
              <a:defRPr/>
            </a:pPr>
            <a:r>
              <a:rPr lang="en-AU" sz="2400" b="1" dirty="0">
                <a:solidFill>
                  <a:prstClr val="black"/>
                </a:solidFill>
                <a:latin typeface="+mn-lt"/>
              </a:rPr>
              <a:t>Meds “Toward valued living </a:t>
            </a:r>
          </a:p>
          <a:p>
            <a:pPr marL="3657220" lvl="8" defTabSz="914305">
              <a:defRPr/>
            </a:pPr>
            <a:r>
              <a:rPr lang="en-AU" sz="2400" dirty="0">
                <a:solidFill>
                  <a:prstClr val="black"/>
                </a:solidFill>
                <a:latin typeface="+mn-lt"/>
              </a:rPr>
              <a:t>… edge off so as to do stuff”</a:t>
            </a:r>
          </a:p>
          <a:p>
            <a:pPr marL="3657220" lvl="8" defTabSz="914305">
              <a:defRPr/>
            </a:pPr>
            <a:endParaRPr lang="en-AU" sz="2400" dirty="0">
              <a:solidFill>
                <a:prstClr val="black"/>
              </a:solidFill>
              <a:latin typeface="+mn-lt"/>
            </a:endParaRPr>
          </a:p>
          <a:p>
            <a:pPr marL="342900" indent="-342900" defTabSz="914305" fontAlgn="auto">
              <a:spcBef>
                <a:spcPts val="0"/>
              </a:spcBef>
              <a:spcAft>
                <a:spcPts val="0"/>
              </a:spcAft>
              <a:buFont typeface="Arial" pitchFamily="34" charset="0"/>
              <a:buChar char="•"/>
              <a:defRPr/>
            </a:pPr>
            <a:r>
              <a:rPr lang="en-AU" sz="2400" b="1" dirty="0">
                <a:solidFill>
                  <a:prstClr val="black"/>
                </a:solidFill>
                <a:latin typeface="+mn-lt"/>
              </a:rPr>
              <a:t>Meds “Away from unwanted experiencing</a:t>
            </a:r>
            <a:r>
              <a:rPr lang="en-AU" sz="2400" dirty="0">
                <a:solidFill>
                  <a:prstClr val="black"/>
                </a:solidFill>
                <a:latin typeface="+mn-lt"/>
              </a:rPr>
              <a:t> </a:t>
            </a:r>
          </a:p>
          <a:p>
            <a:pPr marL="3200068" lvl="7" defTabSz="914305">
              <a:defRPr/>
            </a:pPr>
            <a:r>
              <a:rPr lang="en-AU" sz="2400" dirty="0">
                <a:solidFill>
                  <a:prstClr val="black"/>
                </a:solidFill>
                <a:latin typeface="+mn-lt"/>
              </a:rPr>
              <a:t>… ridding bad feelings / thoughts”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Content Placeholder 2"/>
          <p:cNvPicPr>
            <a:picLocks noGrp="1" noChangeAspect="1"/>
          </p:cNvPicPr>
          <p:nvPr>
            <p:ph/>
          </p:nvPr>
        </p:nvPicPr>
        <p:blipFill>
          <a:blip r:embed="rId2"/>
          <a:srcRect/>
          <a:stretch>
            <a:fillRect/>
          </a:stretch>
        </p:blipFill>
        <p:spPr>
          <a:xfrm>
            <a:off x="3175" y="4763"/>
            <a:ext cx="9137650" cy="6853237"/>
          </a:xfr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5327650" cy="1404938"/>
          </a:xfrm>
        </p:spPr>
        <p:txBody>
          <a:bodyPr>
            <a:noAutofit/>
          </a:bodyPr>
          <a:lstStyle/>
          <a:p>
            <a:pPr fontAlgn="auto">
              <a:spcAft>
                <a:spcPts val="0"/>
              </a:spcAft>
              <a:defRPr/>
            </a:pPr>
            <a:r>
              <a:rPr lang="en-AU" b="1" dirty="0" smtClean="0">
                <a:solidFill>
                  <a:schemeClr val="tx1"/>
                </a:solidFill>
              </a:rPr>
              <a:t>Context &amp; heroin: </a:t>
            </a:r>
            <a:r>
              <a:rPr lang="en-AU" dirty="0" smtClean="0">
                <a:solidFill>
                  <a:schemeClr val="tx1"/>
                </a:solidFill>
              </a:rPr>
              <a:t>rats</a:t>
            </a:r>
            <a:endParaRPr lang="en-AU" i="1" dirty="0">
              <a:solidFill>
                <a:schemeClr val="tx1"/>
              </a:solidFill>
            </a:endParaRPr>
          </a:p>
        </p:txBody>
      </p:sp>
      <p:sp>
        <p:nvSpPr>
          <p:cNvPr id="143362" name="Content Placeholder 2"/>
          <p:cNvSpPr>
            <a:spLocks noGrp="1"/>
          </p:cNvSpPr>
          <p:nvPr>
            <p:ph idx="1"/>
          </p:nvPr>
        </p:nvSpPr>
        <p:spPr>
          <a:xfrm>
            <a:off x="539750" y="1557338"/>
            <a:ext cx="7921625" cy="4751387"/>
          </a:xfrm>
        </p:spPr>
        <p:txBody>
          <a:bodyPr/>
          <a:lstStyle/>
          <a:p>
            <a:pPr>
              <a:buFont typeface="Wingdings" pitchFamily="2" charset="2"/>
              <a:buNone/>
            </a:pPr>
            <a:r>
              <a:rPr lang="en-AU" sz="2800" b="1" i="1" smtClean="0">
                <a:solidFill>
                  <a:schemeClr val="tx1"/>
                </a:solidFill>
              </a:rPr>
              <a:t>Lethality of heroin in 3 groups</a:t>
            </a:r>
            <a:r>
              <a:rPr lang="en-AU" sz="2800" b="1" smtClean="0">
                <a:solidFill>
                  <a:schemeClr val="tx1"/>
                </a:solidFill>
              </a:rPr>
              <a:t>:</a:t>
            </a:r>
          </a:p>
          <a:p>
            <a:pPr>
              <a:buFont typeface="Wingdings" pitchFamily="2" charset="2"/>
              <a:buNone/>
            </a:pPr>
            <a:r>
              <a:rPr lang="en-AU" sz="2400" b="1" smtClean="0">
                <a:solidFill>
                  <a:schemeClr val="tx1"/>
                </a:solidFill>
              </a:rPr>
              <a:t>2 tolerant (colony VS white noise), 1 control </a:t>
            </a:r>
          </a:p>
          <a:p>
            <a:pPr>
              <a:buFont typeface="Wingdings" pitchFamily="2" charset="2"/>
              <a:buNone/>
            </a:pPr>
            <a:endParaRPr lang="en-AU" sz="2400" b="1" i="1" smtClean="0">
              <a:solidFill>
                <a:schemeClr val="tx1"/>
              </a:solidFill>
            </a:endParaRPr>
          </a:p>
          <a:p>
            <a:pPr>
              <a:buFont typeface="Wingdings" pitchFamily="2" charset="2"/>
              <a:buNone/>
            </a:pPr>
            <a:r>
              <a:rPr lang="en-AU" sz="2800" b="1" i="1" smtClean="0">
                <a:solidFill>
                  <a:schemeClr val="tx1"/>
                </a:solidFill>
              </a:rPr>
              <a:t>LETHAL DOSE GIVEN:</a:t>
            </a:r>
          </a:p>
          <a:p>
            <a:pPr>
              <a:buFont typeface="Wingdings" pitchFamily="2" charset="2"/>
              <a:buNone/>
            </a:pPr>
            <a:r>
              <a:rPr lang="en-AU" sz="2400" b="1" smtClean="0">
                <a:solidFill>
                  <a:schemeClr val="tx1"/>
                </a:solidFill>
              </a:rPr>
              <a:t>96% lethality - Control </a:t>
            </a:r>
          </a:p>
          <a:p>
            <a:pPr>
              <a:buFont typeface="Wingdings" pitchFamily="2" charset="2"/>
              <a:buNone/>
            </a:pPr>
            <a:r>
              <a:rPr lang="en-AU" sz="2400" b="1" smtClean="0">
                <a:solidFill>
                  <a:schemeClr val="tx1"/>
                </a:solidFill>
              </a:rPr>
              <a:t>64% lethality - NEW envt CF tolerance </a:t>
            </a:r>
          </a:p>
          <a:p>
            <a:pPr>
              <a:buFont typeface="Wingdings" pitchFamily="2" charset="2"/>
              <a:buNone/>
            </a:pPr>
            <a:r>
              <a:rPr lang="en-AU" sz="2400" b="1" smtClean="0">
                <a:solidFill>
                  <a:schemeClr val="tx1"/>
                </a:solidFill>
              </a:rPr>
              <a:t>32% lethality - SAME envt as tolerance</a:t>
            </a:r>
          </a:p>
        </p:txBody>
      </p:sp>
      <p:pic>
        <p:nvPicPr>
          <p:cNvPr id="3" name="Picture 2"/>
          <p:cNvPicPr>
            <a:picLocks noChangeAspect="1"/>
          </p:cNvPicPr>
          <p:nvPr/>
        </p:nvPicPr>
        <p:blipFill>
          <a:blip r:embed="rId3"/>
          <a:srcRect/>
          <a:stretch>
            <a:fillRect/>
          </a:stretch>
        </p:blipFill>
        <p:spPr bwMode="auto">
          <a:xfrm>
            <a:off x="6732588" y="212725"/>
            <a:ext cx="1828800" cy="326707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227763" y="4445000"/>
            <a:ext cx="2171700" cy="2171700"/>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4100513" y="2778125"/>
            <a:ext cx="2192337" cy="1398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62">
                                            <p:txEl>
                                              <p:pRg st="0" end="0"/>
                                            </p:txEl>
                                          </p:spTgt>
                                        </p:tgtEl>
                                        <p:attrNameLst>
                                          <p:attrName>style.visibility</p:attrName>
                                        </p:attrNameLst>
                                      </p:cBhvr>
                                      <p:to>
                                        <p:strVal val="visible"/>
                                      </p:to>
                                    </p:set>
                                    <p:animEffect transition="in" filter="fade">
                                      <p:cBhvr>
                                        <p:cTn id="12" dur="500"/>
                                        <p:tgtEl>
                                          <p:spTgt spid="1433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62">
                                            <p:txEl>
                                              <p:pRg st="1" end="1"/>
                                            </p:txEl>
                                          </p:spTgt>
                                        </p:tgtEl>
                                        <p:attrNameLst>
                                          <p:attrName>style.visibility</p:attrName>
                                        </p:attrNameLst>
                                      </p:cBhvr>
                                      <p:to>
                                        <p:strVal val="visible"/>
                                      </p:to>
                                    </p:set>
                                    <p:animEffect transition="in" filter="fade">
                                      <p:cBhvr>
                                        <p:cTn id="17" dur="500"/>
                                        <p:tgtEl>
                                          <p:spTgt spid="1433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62">
                                            <p:txEl>
                                              <p:pRg st="3" end="3"/>
                                            </p:txEl>
                                          </p:spTgt>
                                        </p:tgtEl>
                                        <p:attrNameLst>
                                          <p:attrName>style.visibility</p:attrName>
                                        </p:attrNameLst>
                                      </p:cBhvr>
                                      <p:to>
                                        <p:strVal val="visible"/>
                                      </p:to>
                                    </p:set>
                                    <p:animEffect transition="in" filter="fade">
                                      <p:cBhvr>
                                        <p:cTn id="22" dur="500"/>
                                        <p:tgtEl>
                                          <p:spTgt spid="1433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362">
                                            <p:txEl>
                                              <p:pRg st="4" end="4"/>
                                            </p:txEl>
                                          </p:spTgt>
                                        </p:tgtEl>
                                        <p:attrNameLst>
                                          <p:attrName>style.visibility</p:attrName>
                                        </p:attrNameLst>
                                      </p:cBhvr>
                                      <p:to>
                                        <p:strVal val="visible"/>
                                      </p:to>
                                    </p:set>
                                    <p:animEffect transition="in" filter="fade">
                                      <p:cBhvr>
                                        <p:cTn id="32" dur="500"/>
                                        <p:tgtEl>
                                          <p:spTgt spid="1433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362">
                                            <p:txEl>
                                              <p:pRg st="5" end="5"/>
                                            </p:txEl>
                                          </p:spTgt>
                                        </p:tgtEl>
                                        <p:attrNameLst>
                                          <p:attrName>style.visibility</p:attrName>
                                        </p:attrNameLst>
                                      </p:cBhvr>
                                      <p:to>
                                        <p:strVal val="visible"/>
                                      </p:to>
                                    </p:set>
                                    <p:animEffect transition="in" filter="fade">
                                      <p:cBhvr>
                                        <p:cTn id="37" dur="500"/>
                                        <p:tgtEl>
                                          <p:spTgt spid="1433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362">
                                            <p:txEl>
                                              <p:pRg st="6" end="6"/>
                                            </p:txEl>
                                          </p:spTgt>
                                        </p:tgtEl>
                                        <p:attrNameLst>
                                          <p:attrName>style.visibility</p:attrName>
                                        </p:attrNameLst>
                                      </p:cBhvr>
                                      <p:to>
                                        <p:strVal val="visible"/>
                                      </p:to>
                                    </p:set>
                                    <p:animEffect transition="in" filter="fade">
                                      <p:cBhvr>
                                        <p:cTn id="42" dur="500"/>
                                        <p:tgtEl>
                                          <p:spTgt spid="14336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AU" b="1" dirty="0" smtClean="0">
                <a:solidFill>
                  <a:schemeClr val="tx1"/>
                </a:solidFill>
              </a:rPr>
              <a:t>CONTEXT &amp; heroin - rats </a:t>
            </a:r>
            <a:r>
              <a:rPr lang="en-AU" b="1" i="1" dirty="0" smtClean="0">
                <a:solidFill>
                  <a:schemeClr val="tx1"/>
                </a:solidFill>
              </a:rPr>
              <a:t>&amp; humans</a:t>
            </a:r>
            <a:endParaRPr lang="en-AU" dirty="0"/>
          </a:p>
        </p:txBody>
      </p:sp>
      <p:graphicFrame>
        <p:nvGraphicFramePr>
          <p:cNvPr id="141314" name="Object 14"/>
          <p:cNvGraphicFramePr>
            <a:graphicFrameLocks noGrp="1"/>
          </p:cNvGraphicFramePr>
          <p:nvPr>
            <p:ph idx="1"/>
          </p:nvPr>
        </p:nvGraphicFramePr>
        <p:xfrm>
          <a:off x="1116013" y="1557338"/>
          <a:ext cx="6303962" cy="4032250"/>
        </p:xfrm>
        <a:graphic>
          <a:graphicData uri="http://schemas.openxmlformats.org/presentationml/2006/ole">
            <mc:AlternateContent xmlns:mc="http://schemas.openxmlformats.org/markup-compatibility/2006">
              <mc:Choice xmlns:v="urn:schemas-microsoft-com:vml" Requires="v">
                <p:oleObj spid="_x0000_s2078" r:id="rId4" imgW="6303810" imgH="4035902" progId="Excel.Sheet.8">
                  <p:embed/>
                </p:oleObj>
              </mc:Choice>
              <mc:Fallback>
                <p:oleObj r:id="rId4" imgW="6303810" imgH="4035902" progId="Excel.Sheet.8">
                  <p:embed/>
                  <p:pic>
                    <p:nvPicPr>
                      <p:cNvPr id="0" name="Picture 1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557338"/>
                        <a:ext cx="6303962" cy="403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6" name="TextBox 4"/>
          <p:cNvSpPr txBox="1">
            <a:spLocks noChangeArrowheads="1"/>
          </p:cNvSpPr>
          <p:nvPr/>
        </p:nvSpPr>
        <p:spPr bwMode="auto">
          <a:xfrm>
            <a:off x="539750" y="5876925"/>
            <a:ext cx="7416800" cy="701675"/>
          </a:xfrm>
          <a:prstGeom prst="rect">
            <a:avLst/>
          </a:prstGeom>
          <a:noFill/>
          <a:ln w="9525">
            <a:noFill/>
            <a:miter lim="800000"/>
            <a:headEnd/>
            <a:tailEnd/>
          </a:ln>
        </p:spPr>
        <p:txBody>
          <a:bodyPr>
            <a:spAutoFit/>
          </a:bodyPr>
          <a:lstStyle/>
          <a:p>
            <a:pPr defTabSz="914400"/>
            <a:r>
              <a:rPr lang="en-AU" sz="2000" b="1">
                <a:solidFill>
                  <a:srgbClr val="000000"/>
                </a:solidFill>
                <a:latin typeface="Corbel" pitchFamily="34" charset="0"/>
              </a:rPr>
              <a:t>Siegel et al. 1982 “</a:t>
            </a:r>
            <a:r>
              <a:rPr lang="en-AU" sz="2000" b="1" i="1">
                <a:solidFill>
                  <a:srgbClr val="000000"/>
                </a:solidFill>
                <a:latin typeface="Corbel" pitchFamily="34" charset="0"/>
              </a:rPr>
              <a:t>Heroin ‘overdose’ death: </a:t>
            </a:r>
          </a:p>
          <a:p>
            <a:pPr defTabSz="914400"/>
            <a:r>
              <a:rPr lang="en-AU" sz="2000" b="1" i="1">
                <a:solidFill>
                  <a:srgbClr val="000000"/>
                </a:solidFill>
                <a:latin typeface="Corbel" pitchFamily="34" charset="0"/>
              </a:rPr>
              <a:t>Contribution of drug-associated Environmental cues</a:t>
            </a:r>
            <a:r>
              <a:rPr lang="en-AU" sz="2000" b="1">
                <a:solidFill>
                  <a:srgbClr val="000000"/>
                </a:solidFill>
                <a:latin typeface="Corbel" pitchFamily="34" charset="0"/>
              </a:rPr>
              <a:t>.” Science.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500"/>
                                        <p:tgtEl>
                                          <p:spTgt spid="141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6"/>
                                        </p:tgtEl>
                                        <p:attrNameLst>
                                          <p:attrName>style.visibility</p:attrName>
                                        </p:attrNameLst>
                                      </p:cBhvr>
                                      <p:to>
                                        <p:strVal val="visible"/>
                                      </p:to>
                                    </p:set>
                                    <p:animEffect transition="in" filter="fade">
                                      <p:cBhvr>
                                        <p:cTn id="12"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AU" b="1" dirty="0">
                <a:solidFill>
                  <a:schemeClr val="tx1"/>
                </a:solidFill>
              </a:rPr>
              <a:t>S</a:t>
            </a:r>
            <a:r>
              <a:rPr lang="en-AU" b="1" dirty="0" smtClean="0">
                <a:solidFill>
                  <a:schemeClr val="tx1"/>
                </a:solidFill>
              </a:rPr>
              <a:t>ituational Specificity of Tolerance</a:t>
            </a:r>
            <a:endParaRPr lang="en-AU" b="1" dirty="0">
              <a:solidFill>
                <a:schemeClr val="tx1"/>
              </a:solidFill>
            </a:endParaRPr>
          </a:p>
        </p:txBody>
      </p:sp>
      <p:sp>
        <p:nvSpPr>
          <p:cNvPr id="3" name="Content Placeholder 2"/>
          <p:cNvSpPr>
            <a:spLocks noGrp="1"/>
          </p:cNvSpPr>
          <p:nvPr>
            <p:ph idx="1"/>
          </p:nvPr>
        </p:nvSpPr>
        <p:spPr>
          <a:xfrm>
            <a:off x="755650" y="1484313"/>
            <a:ext cx="7561263" cy="4535487"/>
          </a:xfrm>
        </p:spPr>
        <p:txBody>
          <a:bodyPr rtlCol="0">
            <a:noAutofit/>
          </a:bodyPr>
          <a:lstStyle/>
          <a:p>
            <a:pPr fontAlgn="auto">
              <a:spcAft>
                <a:spcPts val="0"/>
              </a:spcAft>
              <a:buFont typeface="Wingdings" pitchFamily="2" charset="2"/>
              <a:buNone/>
              <a:defRPr/>
            </a:pPr>
            <a:r>
              <a:rPr lang="en-AU" sz="2800" b="1" dirty="0" smtClean="0">
                <a:solidFill>
                  <a:schemeClr val="tx1"/>
                </a:solidFill>
              </a:rPr>
              <a:t>Overdose deaths in humans due to: </a:t>
            </a:r>
          </a:p>
          <a:p>
            <a:pPr marL="457200" indent="-457200" fontAlgn="auto">
              <a:spcAft>
                <a:spcPts val="0"/>
              </a:spcAft>
              <a:buFont typeface="+mj-lt"/>
              <a:buAutoNum type="arabicPeriod"/>
              <a:defRPr/>
            </a:pPr>
            <a:r>
              <a:rPr lang="en-AU" sz="2400" b="1" dirty="0" err="1" smtClean="0">
                <a:solidFill>
                  <a:schemeClr val="tx1"/>
                </a:solidFill>
              </a:rPr>
              <a:t>Opioids</a:t>
            </a:r>
            <a:endParaRPr lang="en-AU" sz="2400" b="1" dirty="0" smtClean="0">
              <a:solidFill>
                <a:schemeClr val="tx1"/>
              </a:solidFill>
            </a:endParaRPr>
          </a:p>
          <a:p>
            <a:pPr marL="457200" indent="-457200" fontAlgn="auto">
              <a:spcAft>
                <a:spcPts val="0"/>
              </a:spcAft>
              <a:buFont typeface="+mj-lt"/>
              <a:buAutoNum type="arabicPeriod"/>
              <a:defRPr/>
            </a:pPr>
            <a:r>
              <a:rPr lang="en-AU" sz="2400" b="1" dirty="0" smtClean="0">
                <a:solidFill>
                  <a:schemeClr val="tx1"/>
                </a:solidFill>
              </a:rPr>
              <a:t>Alcohol</a:t>
            </a:r>
          </a:p>
          <a:p>
            <a:pPr marL="457200" indent="-457200" fontAlgn="auto">
              <a:spcAft>
                <a:spcPts val="0"/>
              </a:spcAft>
              <a:buFont typeface="+mj-lt"/>
              <a:buAutoNum type="arabicPeriod"/>
              <a:defRPr/>
            </a:pPr>
            <a:r>
              <a:rPr lang="en-AU" sz="2400" b="1" dirty="0" smtClean="0">
                <a:solidFill>
                  <a:schemeClr val="tx1"/>
                </a:solidFill>
              </a:rPr>
              <a:t>Pentobarbital</a:t>
            </a:r>
          </a:p>
          <a:p>
            <a:pPr marL="457200" indent="-457200" fontAlgn="auto">
              <a:spcAft>
                <a:spcPts val="0"/>
              </a:spcAft>
              <a:buFont typeface="Wingdings" pitchFamily="2" charset="2"/>
              <a:buNone/>
              <a:defRPr/>
            </a:pPr>
            <a:r>
              <a:rPr lang="en-AU" sz="2400" b="1" dirty="0" smtClean="0">
                <a:solidFill>
                  <a:schemeClr val="tx1"/>
                </a:solidFill>
              </a:rPr>
              <a:t>Understanding  /  Preventing </a:t>
            </a:r>
            <a:r>
              <a:rPr lang="en-AU" sz="2400" b="1" dirty="0">
                <a:solidFill>
                  <a:schemeClr val="tx1"/>
                </a:solidFill>
              </a:rPr>
              <a:t>O</a:t>
            </a:r>
            <a:r>
              <a:rPr lang="en-AU" sz="2400" b="1" dirty="0" smtClean="0">
                <a:solidFill>
                  <a:schemeClr val="tx1"/>
                </a:solidFill>
              </a:rPr>
              <a:t>verdoses clinically</a:t>
            </a:r>
          </a:p>
          <a:p>
            <a:pPr marL="457200" indent="-457200" fontAlgn="auto">
              <a:spcAft>
                <a:spcPts val="0"/>
              </a:spcAft>
              <a:buFont typeface="Wingdings" pitchFamily="2" charset="2"/>
              <a:buNone/>
              <a:defRPr/>
            </a:pPr>
            <a:r>
              <a:rPr lang="en-AU" sz="2400" b="1" i="1" dirty="0" smtClean="0">
                <a:solidFill>
                  <a:schemeClr val="tx1"/>
                </a:solidFill>
                <a:sym typeface="Wingdings" pitchFamily="2" charset="2"/>
              </a:rPr>
              <a:t></a:t>
            </a:r>
            <a:r>
              <a:rPr lang="en-AU" sz="2400" b="1" i="1" dirty="0" smtClean="0">
                <a:solidFill>
                  <a:schemeClr val="tx1"/>
                </a:solidFill>
              </a:rPr>
              <a:t> </a:t>
            </a:r>
            <a:r>
              <a:rPr lang="en-AU" sz="2400" i="1" dirty="0" smtClean="0">
                <a:solidFill>
                  <a:schemeClr val="tx1"/>
                </a:solidFill>
              </a:rPr>
              <a:t>… 3 human OD’s reflected this mechanism, as these patients normally did not inject on staircases / toilets</a:t>
            </a:r>
          </a:p>
          <a:p>
            <a:pPr fontAlgn="auto">
              <a:spcAft>
                <a:spcPts val="0"/>
              </a:spcAft>
              <a:buFont typeface="Wingdings" pitchFamily="2" charset="2"/>
              <a:buNone/>
              <a:defRPr/>
            </a:pPr>
            <a:endParaRPr lang="en-AU" sz="2400" b="1" i="1" dirty="0">
              <a:solidFill>
                <a:schemeClr val="tx1"/>
              </a:solidFill>
            </a:endParaRPr>
          </a:p>
        </p:txBody>
      </p:sp>
      <p:sp>
        <p:nvSpPr>
          <p:cNvPr id="148483" name="Rectangle 3"/>
          <p:cNvSpPr>
            <a:spLocks noChangeArrowheads="1"/>
          </p:cNvSpPr>
          <p:nvPr/>
        </p:nvSpPr>
        <p:spPr bwMode="auto">
          <a:xfrm>
            <a:off x="1547813" y="5516563"/>
            <a:ext cx="5832475" cy="646112"/>
          </a:xfrm>
          <a:prstGeom prst="rect">
            <a:avLst/>
          </a:prstGeom>
          <a:noFill/>
          <a:ln w="9525">
            <a:noFill/>
            <a:miter lim="800000"/>
            <a:headEnd/>
            <a:tailEnd/>
          </a:ln>
        </p:spPr>
        <p:txBody>
          <a:bodyPr>
            <a:spAutoFit/>
          </a:bodyPr>
          <a:lstStyle/>
          <a:p>
            <a:pPr defTabSz="914400"/>
            <a:r>
              <a:rPr lang="en-AU" b="1">
                <a:solidFill>
                  <a:srgbClr val="000000"/>
                </a:solidFill>
                <a:latin typeface="Corbel" pitchFamily="34" charset="0"/>
              </a:rPr>
              <a:t>Deaths of heroin users in a general practice population. </a:t>
            </a:r>
            <a:r>
              <a:rPr lang="en-AU">
                <a:solidFill>
                  <a:srgbClr val="000000"/>
                </a:solidFill>
                <a:latin typeface="Corbel" pitchFamily="34" charset="0"/>
              </a:rPr>
              <a:t>Bucknall and Robertson, J R Coll Gen Pract. 1986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8483">
                                            <p:txEl>
                                              <p:pRg st="0" end="0"/>
                                            </p:txEl>
                                          </p:spTgt>
                                        </p:tgtEl>
                                        <p:attrNameLst>
                                          <p:attrName>style.visibility</p:attrName>
                                        </p:attrNameLst>
                                      </p:cBhvr>
                                      <p:to>
                                        <p:strVal val="visible"/>
                                      </p:to>
                                    </p:set>
                                    <p:animEffect transition="in" filter="fade">
                                      <p:cBhvr>
                                        <p:cTn id="37" dur="500"/>
                                        <p:tgtEl>
                                          <p:spTgt spid="148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1325563"/>
          </a:xfrm>
        </p:spPr>
        <p:txBody>
          <a:bodyPr/>
          <a:lstStyle/>
          <a:p>
            <a:pPr defTabSz="914305" fontAlgn="auto">
              <a:spcAft>
                <a:spcPts val="0"/>
              </a:spcAft>
              <a:defRPr/>
            </a:pPr>
            <a:r>
              <a:rPr lang="en-AU" b="1" dirty="0" smtClean="0">
                <a:solidFill>
                  <a:schemeClr val="tx1"/>
                </a:solidFill>
              </a:rPr>
              <a:t>MOVING </a:t>
            </a:r>
            <a:r>
              <a:rPr lang="en-AU" b="1" i="1" dirty="0" smtClean="0">
                <a:solidFill>
                  <a:schemeClr val="tx1"/>
                </a:solidFill>
              </a:rPr>
              <a:t>TOWARDS</a:t>
            </a:r>
            <a:r>
              <a:rPr lang="en-AU" b="1" dirty="0" smtClean="0">
                <a:solidFill>
                  <a:schemeClr val="tx1"/>
                </a:solidFill>
              </a:rPr>
              <a:t> WORKABLE MEDICATION USE - TOGETHER</a:t>
            </a:r>
            <a:endParaRPr lang="en-AU" b="1" dirty="0">
              <a:solidFill>
                <a:schemeClr val="tx1"/>
              </a:solidFill>
            </a:endParaRPr>
          </a:p>
        </p:txBody>
      </p:sp>
      <p:sp>
        <p:nvSpPr>
          <p:cNvPr id="24578" name="Content Placeholder 2"/>
          <p:cNvSpPr>
            <a:spLocks noGrp="1"/>
          </p:cNvSpPr>
          <p:nvPr>
            <p:ph idx="1"/>
          </p:nvPr>
        </p:nvSpPr>
        <p:spPr>
          <a:xfrm>
            <a:off x="250825" y="1916113"/>
            <a:ext cx="8640763" cy="4176712"/>
          </a:xfrm>
        </p:spPr>
        <p:txBody>
          <a:bodyPr>
            <a:normAutofit fontScale="92500" lnSpcReduction="10000"/>
          </a:bodyPr>
          <a:lstStyle/>
          <a:p>
            <a:pPr marL="512763" indent="-512763">
              <a:lnSpc>
                <a:spcPct val="90000"/>
              </a:lnSpc>
              <a:buFont typeface="Corbel" pitchFamily="34" charset="0"/>
              <a:buAutoNum type="arabicPeriod"/>
            </a:pPr>
            <a:r>
              <a:rPr lang="en-AU" sz="2800" b="1" dirty="0" smtClean="0">
                <a:solidFill>
                  <a:schemeClr val="tx1"/>
                </a:solidFill>
              </a:rPr>
              <a:t>What is important to you and your clients? How can medication knowledge and use might be helpful?</a:t>
            </a:r>
          </a:p>
          <a:p>
            <a:pPr marL="512763" indent="-512763">
              <a:lnSpc>
                <a:spcPct val="90000"/>
              </a:lnSpc>
              <a:buFont typeface="Corbel" pitchFamily="34" charset="0"/>
              <a:buAutoNum type="arabicPeriod"/>
            </a:pPr>
            <a:r>
              <a:rPr lang="en-AU" sz="2800" b="1" dirty="0" smtClean="0">
                <a:solidFill>
                  <a:schemeClr val="tx1"/>
                </a:solidFill>
              </a:rPr>
              <a:t>What medication-related issues get in the way for you and them?</a:t>
            </a:r>
          </a:p>
          <a:p>
            <a:pPr marL="512763" indent="-512763">
              <a:lnSpc>
                <a:spcPct val="90000"/>
              </a:lnSpc>
              <a:buFont typeface="Corbel" pitchFamily="34" charset="0"/>
              <a:buAutoNum type="arabicPeriod"/>
            </a:pPr>
            <a:r>
              <a:rPr lang="en-AU" sz="2800" b="1" dirty="0" smtClean="0">
                <a:solidFill>
                  <a:schemeClr val="tx1"/>
                </a:solidFill>
              </a:rPr>
              <a:t>What do you and your clients do to move Away from these medication-related issues?</a:t>
            </a:r>
          </a:p>
          <a:p>
            <a:pPr marL="512763" indent="-512763">
              <a:lnSpc>
                <a:spcPct val="90000"/>
              </a:lnSpc>
              <a:buFont typeface="Corbel" pitchFamily="34" charset="0"/>
              <a:buAutoNum type="arabicPeriod"/>
            </a:pPr>
            <a:r>
              <a:rPr lang="en-AU" sz="2800" b="1" dirty="0" smtClean="0">
                <a:solidFill>
                  <a:schemeClr val="tx1"/>
                </a:solidFill>
              </a:rPr>
              <a:t>Can Functional Contextual Pharmacology help?</a:t>
            </a:r>
          </a:p>
          <a:p>
            <a:pPr marL="0" indent="0" algn="ctr">
              <a:lnSpc>
                <a:spcPct val="90000"/>
              </a:lnSpc>
              <a:buNone/>
            </a:pPr>
            <a:r>
              <a:rPr lang="en-AU" sz="2800" b="1" dirty="0" smtClean="0">
                <a:solidFill>
                  <a:schemeClr val="tx1"/>
                </a:solidFill>
              </a:rPr>
              <a:t>What can we and our clients do to move Toward those things important to us and them? How can we use medication knowledge and use to help?</a:t>
            </a:r>
          </a:p>
          <a:p>
            <a:pPr marL="512763" indent="-512763">
              <a:lnSpc>
                <a:spcPct val="90000"/>
              </a:lnSpc>
              <a:buFont typeface="Wingdings" pitchFamily="2" charset="2"/>
              <a:buNone/>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Char char=""/>
            </a:pPr>
            <a:endParaRPr lang="en-AU" dirty="0" smtClean="0"/>
          </a:p>
        </p:txBody>
      </p:sp>
    </p:spTree>
    <p:extLst>
      <p:ext uri="{BB962C8B-B14F-4D97-AF65-F5344CB8AC3E}">
        <p14:creationId xmlns:p14="http://schemas.microsoft.com/office/powerpoint/2010/main" val="37582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fade">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fade">
                                      <p:cBhvr>
                                        <p:cTn id="27"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Content Placeholder 2"/>
          <p:cNvPicPr>
            <a:picLocks noGrp="1" noChangeAspect="1"/>
          </p:cNvPicPr>
          <p:nvPr>
            <p:ph/>
          </p:nvPr>
        </p:nvPicPr>
        <p:blipFill>
          <a:blip r:embed="rId2"/>
          <a:srcRect/>
          <a:stretch>
            <a:fillRect/>
          </a:stretch>
        </p:blipFill>
        <p:spPr>
          <a:xfrm>
            <a:off x="3175" y="4763"/>
            <a:ext cx="9137650" cy="6853237"/>
          </a:xfrm>
        </p:spPr>
      </p:pic>
    </p:spTree>
    <p:extLst>
      <p:ext uri="{BB962C8B-B14F-4D97-AF65-F5344CB8AC3E}">
        <p14:creationId xmlns:p14="http://schemas.microsoft.com/office/powerpoint/2010/main" val="1708815472"/>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325563"/>
          </a:xfrm>
        </p:spPr>
        <p:txBody>
          <a:bodyPr>
            <a:normAutofit fontScale="90000"/>
          </a:bodyPr>
          <a:lstStyle/>
          <a:p>
            <a:pPr marL="512763" indent="-512763" algn="ctr">
              <a:lnSpc>
                <a:spcPct val="90000"/>
              </a:lnSpc>
            </a:pPr>
            <a:r>
              <a:rPr lang="en-AU" b="1" dirty="0">
                <a:solidFill>
                  <a:schemeClr val="tx1"/>
                </a:solidFill>
              </a:rPr>
              <a:t>4</a:t>
            </a:r>
            <a:r>
              <a:rPr lang="en-AU" b="1" dirty="0" smtClean="0">
                <a:solidFill>
                  <a:schemeClr val="tx1"/>
                </a:solidFill>
              </a:rPr>
              <a:t>. What </a:t>
            </a:r>
            <a:r>
              <a:rPr lang="en-AU" b="1" dirty="0">
                <a:solidFill>
                  <a:schemeClr val="tx1"/>
                </a:solidFill>
              </a:rPr>
              <a:t>can we and our clients do </a:t>
            </a:r>
            <a:r>
              <a:rPr lang="en-AU" b="1" dirty="0" smtClean="0">
                <a:solidFill>
                  <a:schemeClr val="tx1"/>
                </a:solidFill>
              </a:rPr>
              <a:t/>
            </a:r>
            <a:br>
              <a:rPr lang="en-AU" b="1" dirty="0" smtClean="0">
                <a:solidFill>
                  <a:schemeClr val="tx1"/>
                </a:solidFill>
              </a:rPr>
            </a:br>
            <a:r>
              <a:rPr lang="en-AU" b="1" dirty="0" smtClean="0">
                <a:solidFill>
                  <a:schemeClr val="tx1"/>
                </a:solidFill>
              </a:rPr>
              <a:t>to </a:t>
            </a:r>
            <a:r>
              <a:rPr lang="en-AU" b="1" dirty="0">
                <a:solidFill>
                  <a:schemeClr val="tx1"/>
                </a:solidFill>
              </a:rPr>
              <a:t>move Toward those things important to us and them? How can we use medication knowledge </a:t>
            </a:r>
            <a:r>
              <a:rPr lang="en-AU" b="1" dirty="0" smtClean="0">
                <a:solidFill>
                  <a:schemeClr val="tx1"/>
                </a:solidFill>
              </a:rPr>
              <a:t>/ </a:t>
            </a:r>
            <a:r>
              <a:rPr lang="en-AU" b="1" dirty="0">
                <a:solidFill>
                  <a:schemeClr val="tx1"/>
                </a:solidFill>
              </a:rPr>
              <a:t>use to help?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7376349"/>
              </p:ext>
            </p:extLst>
          </p:nvPr>
        </p:nvGraphicFramePr>
        <p:xfrm>
          <a:off x="467544" y="1988840"/>
          <a:ext cx="8352162" cy="4536504"/>
        </p:xfrm>
        <a:graphic>
          <a:graphicData uri="http://schemas.openxmlformats.org/drawingml/2006/table">
            <a:tbl>
              <a:tblPr firstRow="1" bandRow="1">
                <a:tableStyleId>{2D5ABB26-0587-4C30-8999-92F81FD0307C}</a:tableStyleId>
              </a:tblPr>
              <a:tblGrid>
                <a:gridCol w="4176081"/>
                <a:gridCol w="4176081"/>
              </a:tblGrid>
              <a:tr h="4536504">
                <a:tc>
                  <a:txBody>
                    <a:bodyPr/>
                    <a:lstStyle/>
                    <a:p>
                      <a:r>
                        <a:rPr lang="en-AU" b="0" dirty="0" smtClean="0"/>
                        <a:t>Use medications to move towards</a:t>
                      </a:r>
                    </a:p>
                    <a:p>
                      <a:r>
                        <a:rPr lang="en-AU" b="0" dirty="0" smtClean="0"/>
                        <a:t>i.e. Link meds to improvement in function</a:t>
                      </a:r>
                    </a:p>
                    <a:p>
                      <a:r>
                        <a:rPr lang="en-AU" b="0" dirty="0" smtClean="0"/>
                        <a:t>Call them</a:t>
                      </a:r>
                      <a:r>
                        <a:rPr lang="en-AU" b="0" baseline="0" dirty="0" smtClean="0"/>
                        <a:t> </a:t>
                      </a:r>
                      <a:r>
                        <a:rPr lang="en-AU" b="0" dirty="0" smtClean="0"/>
                        <a:t>“performance enhancing drugs”</a:t>
                      </a:r>
                    </a:p>
                    <a:p>
                      <a:r>
                        <a:rPr lang="en-AU" b="0" dirty="0" smtClean="0"/>
                        <a:t>Reframe - pain is not a </a:t>
                      </a:r>
                      <a:r>
                        <a:rPr lang="en-AU" b="0" dirty="0" err="1" smtClean="0"/>
                        <a:t>panadol</a:t>
                      </a:r>
                      <a:r>
                        <a:rPr lang="en-AU" b="0" dirty="0" smtClean="0"/>
                        <a:t> imbalance</a:t>
                      </a:r>
                    </a:p>
                    <a:p>
                      <a:r>
                        <a:rPr lang="en-AU" b="0" dirty="0" smtClean="0"/>
                        <a:t>Listen to user experience</a:t>
                      </a:r>
                    </a:p>
                    <a:p>
                      <a:r>
                        <a:rPr lang="en-AU" b="0" dirty="0" smtClean="0"/>
                        <a:t>Defuse from anti-Pharma prejudice</a:t>
                      </a:r>
                    </a:p>
                    <a:p>
                      <a:r>
                        <a:rPr lang="en-AU" b="0" dirty="0" smtClean="0"/>
                        <a:t>N = 1 studies can be very meaningful data</a:t>
                      </a:r>
                    </a:p>
                    <a:p>
                      <a:r>
                        <a:rPr lang="en-AU" b="0" dirty="0" smtClean="0"/>
                        <a:t>Challenge / </a:t>
                      </a:r>
                      <a:r>
                        <a:rPr lang="en-AU" b="0" dirty="0" err="1" smtClean="0"/>
                        <a:t>dechallenge</a:t>
                      </a:r>
                      <a:r>
                        <a:rPr lang="en-AU" b="0" dirty="0" smtClean="0"/>
                        <a:t> / rechallenge IS solid empirical N=1 data</a:t>
                      </a:r>
                    </a:p>
                    <a:p>
                      <a:r>
                        <a:rPr lang="en-AU" b="0" dirty="0" smtClean="0"/>
                        <a:t>Flexible non-challenging languaging</a:t>
                      </a:r>
                    </a:p>
                    <a:p>
                      <a:r>
                        <a:rPr lang="en-AU" b="0" dirty="0" smtClean="0"/>
                        <a:t>Empower clients to find drug information</a:t>
                      </a:r>
                    </a:p>
                    <a:p>
                      <a:r>
                        <a:rPr lang="en-AU" b="0" dirty="0" smtClean="0"/>
                        <a:t>Encourage clients to speak to prescribers</a:t>
                      </a:r>
                    </a:p>
                    <a:p>
                      <a:pPr marL="285750" indent="-285750">
                        <a:buFont typeface="Wingdings"/>
                        <a:buChar char="à"/>
                      </a:pPr>
                      <a:r>
                        <a:rPr lang="en-AU" b="0" dirty="0" smtClean="0"/>
                        <a:t>have clients take rxisk.org reports</a:t>
                      </a:r>
                    </a:p>
                    <a:p>
                      <a:pPr marL="0" indent="0">
                        <a:buFont typeface="Wingdings"/>
                        <a:buNone/>
                      </a:pPr>
                      <a:r>
                        <a:rPr lang="en-AU" b="0" dirty="0" smtClean="0"/>
                        <a:t>SSRI</a:t>
                      </a:r>
                      <a:r>
                        <a:rPr lang="en-AU" b="0" baseline="0" dirty="0" smtClean="0"/>
                        <a:t> / SNRI = emotional tranquillisers</a:t>
                      </a:r>
                      <a:endParaRPr lang="en-AU" b="0" dirty="0" smtClean="0"/>
                    </a:p>
                    <a:p>
                      <a:pPr marL="0" indent="0">
                        <a:buFont typeface="Wingdings"/>
                        <a:buNone/>
                      </a:pPr>
                      <a:r>
                        <a:rPr lang="en-AU" b="0" dirty="0" smtClean="0"/>
                        <a:t>Using an emotional cushion short term</a:t>
                      </a:r>
                    </a:p>
                    <a:p>
                      <a:pPr marL="0" indent="0">
                        <a:buFont typeface="Wingdings"/>
                        <a:buNone/>
                      </a:pPr>
                      <a:r>
                        <a:rPr lang="en-AU" b="0" dirty="0" smtClean="0"/>
                        <a:t>Antipsychotics = major</a:t>
                      </a:r>
                      <a:r>
                        <a:rPr lang="en-AU" b="0" baseline="0" dirty="0" smtClean="0"/>
                        <a:t> tranquillisers</a:t>
                      </a:r>
                      <a:endParaRPr lang="en-AU" b="0" dirty="0"/>
                    </a:p>
                  </a:txBody>
                  <a:tcPr/>
                </a:tc>
                <a:tc>
                  <a:txBody>
                    <a:bodyPr/>
                    <a:lstStyle/>
                    <a:p>
                      <a:r>
                        <a:rPr lang="en-AU" dirty="0" smtClean="0"/>
                        <a:t>Take older drugs, newer are NOT better</a:t>
                      </a:r>
                    </a:p>
                    <a:p>
                      <a:r>
                        <a:rPr lang="en-AU" dirty="0" smtClean="0"/>
                        <a:t>Educate doctors on what CBS has to offer</a:t>
                      </a:r>
                    </a:p>
                    <a:p>
                      <a:r>
                        <a:rPr lang="en-AU" dirty="0" smtClean="0"/>
                        <a:t>Give doctors ACT / etc success stories</a:t>
                      </a:r>
                    </a:p>
                    <a:p>
                      <a:r>
                        <a:rPr lang="en-AU" dirty="0" smtClean="0"/>
                        <a:t>Share behavioral research, outcome data</a:t>
                      </a:r>
                    </a:p>
                    <a:p>
                      <a:r>
                        <a:rPr lang="en-AU" dirty="0" smtClean="0"/>
                        <a:t>Form networks and hasten slowly</a:t>
                      </a:r>
                    </a:p>
                    <a:p>
                      <a:r>
                        <a:rPr lang="en-AU" dirty="0" smtClean="0"/>
                        <a:t>Join Healthy Skepticism www.healthyskepticism.org</a:t>
                      </a:r>
                    </a:p>
                    <a:p>
                      <a:r>
                        <a:rPr lang="en-AU" dirty="0" smtClean="0"/>
                        <a:t>www.rxisk.org and also www.madinamerica.com </a:t>
                      </a:r>
                    </a:p>
                    <a:p>
                      <a:r>
                        <a:rPr lang="en-AU" dirty="0" smtClean="0"/>
                        <a:t>Anatomy of an Epidemic. Pharmageddon</a:t>
                      </a:r>
                    </a:p>
                    <a:p>
                      <a:r>
                        <a:rPr lang="en-AU" dirty="0" smtClean="0"/>
                        <a:t>Introduction to Behavioral Pharmacology</a:t>
                      </a:r>
                    </a:p>
                    <a:p>
                      <a:r>
                        <a:rPr lang="en-AU" dirty="0" smtClean="0"/>
                        <a:t>www.rxlist.com see the USER’S REVIEWS</a:t>
                      </a:r>
                    </a:p>
                    <a:p>
                      <a:r>
                        <a:rPr lang="en-AU" dirty="0" smtClean="0"/>
                        <a:t>www.whocaresinsweden.com</a:t>
                      </a:r>
                    </a:p>
                    <a:p>
                      <a:r>
                        <a:rPr lang="en-AU" dirty="0" smtClean="0"/>
                        <a:t>Wikipedia is surprisingly good on drugs</a:t>
                      </a:r>
                    </a:p>
                    <a:p>
                      <a:r>
                        <a:rPr lang="en-AU" dirty="0" smtClean="0"/>
                        <a:t>Remain</a:t>
                      </a:r>
                      <a:r>
                        <a:rPr lang="en-AU" baseline="0" dirty="0" smtClean="0"/>
                        <a:t> optimistic!!!</a:t>
                      </a:r>
                    </a:p>
                    <a:p>
                      <a:r>
                        <a:rPr lang="en-AU" baseline="0" dirty="0" smtClean="0"/>
                        <a:t>Benzodiazepines = minor tranquillisers</a:t>
                      </a:r>
                      <a:endParaRPr lang="en-AU" dirty="0"/>
                    </a:p>
                  </a:txBody>
                  <a:tcPr/>
                </a:tc>
              </a:tr>
            </a:tbl>
          </a:graphicData>
        </a:graphic>
      </p:graphicFrame>
    </p:spTree>
    <p:extLst>
      <p:ext uri="{BB962C8B-B14F-4D97-AF65-F5344CB8AC3E}">
        <p14:creationId xmlns:p14="http://schemas.microsoft.com/office/powerpoint/2010/main" val="16663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1325563"/>
          </a:xfrm>
        </p:spPr>
        <p:txBody>
          <a:bodyPr/>
          <a:lstStyle/>
          <a:p>
            <a:pPr defTabSz="914305" fontAlgn="auto">
              <a:spcAft>
                <a:spcPts val="0"/>
              </a:spcAft>
              <a:defRPr/>
            </a:pPr>
            <a:r>
              <a:rPr lang="en-AU" b="1" dirty="0" smtClean="0">
                <a:solidFill>
                  <a:schemeClr val="tx1"/>
                </a:solidFill>
              </a:rPr>
              <a:t>MOVING </a:t>
            </a:r>
            <a:r>
              <a:rPr lang="en-AU" b="1" i="1" dirty="0" smtClean="0">
                <a:solidFill>
                  <a:schemeClr val="tx1"/>
                </a:solidFill>
              </a:rPr>
              <a:t>TOWARDS</a:t>
            </a:r>
            <a:r>
              <a:rPr lang="en-AU" b="1" dirty="0" smtClean="0">
                <a:solidFill>
                  <a:schemeClr val="tx1"/>
                </a:solidFill>
              </a:rPr>
              <a:t> WORKABLE MEDICATION USE - TOGETHER</a:t>
            </a:r>
            <a:endParaRPr lang="en-AU" b="1" dirty="0">
              <a:solidFill>
                <a:schemeClr val="tx1"/>
              </a:solidFill>
            </a:endParaRPr>
          </a:p>
        </p:txBody>
      </p:sp>
      <p:sp>
        <p:nvSpPr>
          <p:cNvPr id="24578" name="Content Placeholder 2"/>
          <p:cNvSpPr>
            <a:spLocks noGrp="1"/>
          </p:cNvSpPr>
          <p:nvPr>
            <p:ph idx="1"/>
          </p:nvPr>
        </p:nvSpPr>
        <p:spPr>
          <a:xfrm>
            <a:off x="250825" y="1916113"/>
            <a:ext cx="8640763" cy="4176712"/>
          </a:xfrm>
        </p:spPr>
        <p:txBody>
          <a:bodyPr>
            <a:normAutofit fontScale="92500" lnSpcReduction="10000"/>
          </a:bodyPr>
          <a:lstStyle/>
          <a:p>
            <a:pPr marL="512763" indent="-512763">
              <a:lnSpc>
                <a:spcPct val="90000"/>
              </a:lnSpc>
              <a:buFont typeface="Corbel" pitchFamily="34" charset="0"/>
              <a:buAutoNum type="arabicPeriod"/>
            </a:pPr>
            <a:r>
              <a:rPr lang="en-AU" sz="2800" b="1" dirty="0" smtClean="0">
                <a:solidFill>
                  <a:schemeClr val="tx1"/>
                </a:solidFill>
              </a:rPr>
              <a:t>What is important to you and your clients? How can medication knowledge and use might be helpful?</a:t>
            </a:r>
          </a:p>
          <a:p>
            <a:pPr marL="512763" indent="-512763">
              <a:lnSpc>
                <a:spcPct val="90000"/>
              </a:lnSpc>
              <a:buFont typeface="Corbel" pitchFamily="34" charset="0"/>
              <a:buAutoNum type="arabicPeriod"/>
            </a:pPr>
            <a:r>
              <a:rPr lang="en-AU" sz="2800" b="1" dirty="0" smtClean="0">
                <a:solidFill>
                  <a:schemeClr val="tx1"/>
                </a:solidFill>
              </a:rPr>
              <a:t>What medication-related issues get in the way for you and them?</a:t>
            </a:r>
          </a:p>
          <a:p>
            <a:pPr marL="512763" indent="-512763">
              <a:lnSpc>
                <a:spcPct val="90000"/>
              </a:lnSpc>
              <a:buFont typeface="Corbel" pitchFamily="34" charset="0"/>
              <a:buAutoNum type="arabicPeriod"/>
            </a:pPr>
            <a:r>
              <a:rPr lang="en-AU" sz="2800" b="1" dirty="0" smtClean="0">
                <a:solidFill>
                  <a:schemeClr val="tx1"/>
                </a:solidFill>
              </a:rPr>
              <a:t>What do you and your clients do to move Away from these medication-related issues?</a:t>
            </a:r>
          </a:p>
          <a:p>
            <a:pPr marL="512763" indent="-512763">
              <a:lnSpc>
                <a:spcPct val="90000"/>
              </a:lnSpc>
              <a:buFont typeface="Corbel" pitchFamily="34" charset="0"/>
              <a:buAutoNum type="arabicPeriod"/>
            </a:pPr>
            <a:r>
              <a:rPr lang="en-AU" sz="2800" b="1" dirty="0" smtClean="0">
                <a:solidFill>
                  <a:schemeClr val="tx1"/>
                </a:solidFill>
              </a:rPr>
              <a:t>Can Functional Contextual Pharmacology help?</a:t>
            </a:r>
          </a:p>
          <a:p>
            <a:pPr marL="0" indent="0" algn="ctr">
              <a:lnSpc>
                <a:spcPct val="90000"/>
              </a:lnSpc>
              <a:buNone/>
            </a:pPr>
            <a:r>
              <a:rPr lang="en-AU" sz="2800" b="1" dirty="0" smtClean="0">
                <a:solidFill>
                  <a:schemeClr val="tx1"/>
                </a:solidFill>
              </a:rPr>
              <a:t>What can we and our clients do to move Toward those things important to us and them? How can we use medication knowledge and use to help?</a:t>
            </a:r>
          </a:p>
          <a:p>
            <a:pPr marL="512763" indent="-512763">
              <a:lnSpc>
                <a:spcPct val="90000"/>
              </a:lnSpc>
              <a:buFont typeface="Wingdings" pitchFamily="2" charset="2"/>
              <a:buNone/>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Char char=""/>
            </a:pPr>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fade">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fade">
                                      <p:cBhvr>
                                        <p:cTn id="27"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 y="26072"/>
            <a:ext cx="9144000" cy="683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293096"/>
            <a:ext cx="39719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629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3" y="0"/>
            <a:ext cx="91357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340768"/>
            <a:ext cx="2211730" cy="70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254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2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92" y="0"/>
            <a:ext cx="45638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030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07288" cy="1325563"/>
          </a:xfrm>
        </p:spPr>
        <p:txBody>
          <a:bodyPr>
            <a:normAutofit/>
          </a:bodyPr>
          <a:lstStyle/>
          <a:p>
            <a:r>
              <a:rPr lang="en-AU" sz="4000" b="1" dirty="0">
                <a:solidFill>
                  <a:schemeClr val="tx1"/>
                </a:solidFill>
              </a:rPr>
              <a:t>Healthy </a:t>
            </a:r>
            <a:r>
              <a:rPr lang="en-AU" sz="4000" b="1" dirty="0" smtClean="0">
                <a:solidFill>
                  <a:schemeClr val="tx1"/>
                </a:solidFill>
              </a:rPr>
              <a:t>Skepticism </a:t>
            </a:r>
            <a:r>
              <a:rPr lang="en-AU" dirty="0" smtClean="0">
                <a:solidFill>
                  <a:schemeClr val="tx1"/>
                </a:solidFill>
              </a:rPr>
              <a:t>– advocacy group </a:t>
            </a:r>
            <a:endParaRPr lang="en-AU" dirty="0">
              <a:solidFill>
                <a:schemeClr val="tx1"/>
              </a:solidFill>
            </a:endParaRPr>
          </a:p>
        </p:txBody>
      </p:sp>
      <p:sp>
        <p:nvSpPr>
          <p:cNvPr id="3" name="Content Placeholder 2"/>
          <p:cNvSpPr>
            <a:spLocks noGrp="1"/>
          </p:cNvSpPr>
          <p:nvPr>
            <p:ph idx="1"/>
          </p:nvPr>
        </p:nvSpPr>
        <p:spPr>
          <a:xfrm>
            <a:off x="395536" y="1412776"/>
            <a:ext cx="8496944" cy="4968552"/>
          </a:xfrm>
        </p:spPr>
        <p:txBody>
          <a:bodyPr/>
          <a:lstStyle/>
          <a:p>
            <a:pPr marL="0" indent="0">
              <a:buNone/>
            </a:pPr>
            <a:r>
              <a:rPr lang="en-AU" b="1" i="1" dirty="0">
                <a:solidFill>
                  <a:schemeClr val="tx1"/>
                </a:solidFill>
              </a:rPr>
              <a:t>What</a:t>
            </a:r>
            <a:r>
              <a:rPr lang="en-AU" b="1" dirty="0" smtClean="0">
                <a:solidFill>
                  <a:schemeClr val="tx1"/>
                </a:solidFill>
              </a:rPr>
              <a:t>? Improving </a:t>
            </a:r>
            <a:r>
              <a:rPr lang="en-AU" b="1" dirty="0">
                <a:solidFill>
                  <a:schemeClr val="tx1"/>
                </a:solidFill>
              </a:rPr>
              <a:t>health by reducing harm from misleading health information</a:t>
            </a:r>
            <a:r>
              <a:rPr lang="en-AU" b="1" dirty="0" smtClean="0">
                <a:solidFill>
                  <a:schemeClr val="tx1"/>
                </a:solidFill>
              </a:rPr>
              <a:t>.  Go to </a:t>
            </a:r>
            <a:r>
              <a:rPr lang="en-AU" b="1" dirty="0" smtClean="0">
                <a:solidFill>
                  <a:srgbClr val="FF0000"/>
                </a:solidFill>
              </a:rPr>
              <a:t>www.healthyskepticism.org</a:t>
            </a:r>
            <a:endParaRPr lang="en-AU" b="1" dirty="0">
              <a:solidFill>
                <a:srgbClr val="FF0000"/>
              </a:solidFill>
            </a:endParaRPr>
          </a:p>
          <a:p>
            <a:pPr marL="0" indent="0">
              <a:buNone/>
            </a:pPr>
            <a:r>
              <a:rPr lang="en-AU" b="1" i="1" dirty="0" smtClean="0">
                <a:solidFill>
                  <a:schemeClr val="tx1"/>
                </a:solidFill>
              </a:rPr>
              <a:t>Why? </a:t>
            </a:r>
            <a:r>
              <a:rPr lang="en-AU" b="1" dirty="0" smtClean="0">
                <a:solidFill>
                  <a:schemeClr val="tx1"/>
                </a:solidFill>
              </a:rPr>
              <a:t>misleading </a:t>
            </a:r>
            <a:r>
              <a:rPr lang="en-AU" b="1" dirty="0">
                <a:solidFill>
                  <a:schemeClr val="tx1"/>
                </a:solidFill>
              </a:rPr>
              <a:t>health information harms health and wastes resources.</a:t>
            </a:r>
          </a:p>
          <a:p>
            <a:pPr marL="0" indent="0">
              <a:buNone/>
            </a:pPr>
            <a:r>
              <a:rPr lang="en-AU" b="1" i="1" dirty="0" smtClean="0">
                <a:solidFill>
                  <a:schemeClr val="tx1"/>
                </a:solidFill>
              </a:rPr>
              <a:t>Who? </a:t>
            </a:r>
            <a:r>
              <a:rPr lang="en-AU" b="1" dirty="0" smtClean="0">
                <a:solidFill>
                  <a:schemeClr val="tx1"/>
                </a:solidFill>
              </a:rPr>
              <a:t>219 </a:t>
            </a:r>
            <a:r>
              <a:rPr lang="en-AU" b="1" dirty="0">
                <a:solidFill>
                  <a:schemeClr val="tx1"/>
                </a:solidFill>
              </a:rPr>
              <a:t>members who live in 31 countries. Many </a:t>
            </a:r>
            <a:r>
              <a:rPr lang="en-AU" b="1" dirty="0" smtClean="0">
                <a:solidFill>
                  <a:schemeClr val="tx1"/>
                </a:solidFill>
              </a:rPr>
              <a:t>health </a:t>
            </a:r>
            <a:r>
              <a:rPr lang="en-AU" b="1" dirty="0">
                <a:solidFill>
                  <a:schemeClr val="tx1"/>
                </a:solidFill>
              </a:rPr>
              <a:t>professionals but everyone </a:t>
            </a:r>
            <a:r>
              <a:rPr lang="en-AU" b="1" dirty="0" smtClean="0">
                <a:solidFill>
                  <a:schemeClr val="tx1"/>
                </a:solidFill>
              </a:rPr>
              <a:t>welcome if </a:t>
            </a:r>
            <a:r>
              <a:rPr lang="en-AU" b="1" dirty="0">
                <a:solidFill>
                  <a:schemeClr val="tx1"/>
                </a:solidFill>
              </a:rPr>
              <a:t>they support our aims. </a:t>
            </a:r>
            <a:r>
              <a:rPr lang="en-AU" b="1" dirty="0" smtClean="0">
                <a:solidFill>
                  <a:schemeClr val="tx1"/>
                </a:solidFill>
              </a:rPr>
              <a:t>This </a:t>
            </a:r>
            <a:r>
              <a:rPr lang="en-AU" b="1" dirty="0">
                <a:solidFill>
                  <a:schemeClr val="tx1"/>
                </a:solidFill>
              </a:rPr>
              <a:t>includes </a:t>
            </a:r>
            <a:r>
              <a:rPr lang="en-AU" b="1" dirty="0" smtClean="0">
                <a:solidFill>
                  <a:schemeClr val="tx1"/>
                </a:solidFill>
              </a:rPr>
              <a:t>general </a:t>
            </a:r>
            <a:r>
              <a:rPr lang="en-AU" b="1" dirty="0">
                <a:solidFill>
                  <a:schemeClr val="tx1"/>
                </a:solidFill>
              </a:rPr>
              <a:t>public (patients, </a:t>
            </a:r>
            <a:r>
              <a:rPr lang="en-AU" b="1" dirty="0" smtClean="0">
                <a:solidFill>
                  <a:schemeClr val="tx1"/>
                </a:solidFill>
              </a:rPr>
              <a:t>consumers). 9854 </a:t>
            </a:r>
            <a:r>
              <a:rPr lang="en-AU" b="1" dirty="0">
                <a:solidFill>
                  <a:schemeClr val="tx1"/>
                </a:solidFill>
              </a:rPr>
              <a:t>subscribers who live in 215 countries.</a:t>
            </a:r>
          </a:p>
          <a:p>
            <a:pPr marL="0" indent="0">
              <a:buNone/>
            </a:pPr>
            <a:r>
              <a:rPr lang="en-AU" b="1" i="1" dirty="0" smtClean="0">
                <a:solidFill>
                  <a:schemeClr val="tx1"/>
                </a:solidFill>
              </a:rPr>
              <a:t>Where?  </a:t>
            </a:r>
            <a:r>
              <a:rPr lang="en-AU" b="1" dirty="0">
                <a:solidFill>
                  <a:schemeClr val="tx1"/>
                </a:solidFill>
              </a:rPr>
              <a:t>Mostly this website and email groups but we also have some meetings in person at many locations around the world.</a:t>
            </a:r>
          </a:p>
          <a:p>
            <a:pPr marL="0" indent="0">
              <a:buNone/>
            </a:pPr>
            <a:r>
              <a:rPr lang="en-AU" b="1" i="1" dirty="0" smtClean="0">
                <a:solidFill>
                  <a:schemeClr val="tx1"/>
                </a:solidFill>
              </a:rPr>
              <a:t>How?  </a:t>
            </a:r>
            <a:r>
              <a:rPr lang="en-AU" b="1" dirty="0">
                <a:solidFill>
                  <a:schemeClr val="tx1"/>
                </a:solidFill>
              </a:rPr>
              <a:t>We share information via our website, forums, email discussion lists, academic journal publications and informing the media. Members may join task groups</a:t>
            </a:r>
            <a:r>
              <a:rPr lang="en-AU" b="1" dirty="0" smtClean="0">
                <a:solidFill>
                  <a:schemeClr val="tx1"/>
                </a:solidFill>
              </a:rPr>
              <a:t>.         </a:t>
            </a:r>
          </a:p>
          <a:p>
            <a:pPr marL="0" indent="0">
              <a:buNone/>
            </a:pPr>
            <a:r>
              <a:rPr lang="en-AU" b="1" i="1" dirty="0" smtClean="0">
                <a:solidFill>
                  <a:schemeClr val="tx1"/>
                </a:solidFill>
              </a:rPr>
              <a:t>When? </a:t>
            </a:r>
            <a:r>
              <a:rPr lang="en-AU" b="1" dirty="0">
                <a:solidFill>
                  <a:schemeClr val="tx1"/>
                </a:solidFill>
              </a:rPr>
              <a:t>Since 1983. Go to </a:t>
            </a:r>
            <a:r>
              <a:rPr lang="en-AU" b="1" dirty="0">
                <a:solidFill>
                  <a:srgbClr val="FF0000"/>
                </a:solidFill>
              </a:rPr>
              <a:t>www.healthyskepticism.org</a:t>
            </a:r>
          </a:p>
          <a:p>
            <a:pPr marL="0" indent="0">
              <a:buNone/>
            </a:pPr>
            <a:endParaRPr lang="en-AU" b="1" dirty="0">
              <a:solidFill>
                <a:schemeClr val="tx1"/>
              </a:solidFill>
            </a:endParaRPr>
          </a:p>
        </p:txBody>
      </p:sp>
    </p:spTree>
    <p:extLst>
      <p:ext uri="{BB962C8B-B14F-4D97-AF65-F5344CB8AC3E}">
        <p14:creationId xmlns:p14="http://schemas.microsoft.com/office/powerpoint/2010/main" val="4094103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Content Placeholder 3" descr="Drugs Values Smokin'!.gif"/>
          <p:cNvPicPr>
            <a:picLocks noGrp="1" noChangeAspect="1"/>
          </p:cNvPicPr>
          <p:nvPr>
            <p:ph idx="1"/>
          </p:nvPr>
        </p:nvPicPr>
        <p:blipFill>
          <a:blip r:embed="rId3"/>
          <a:srcRect/>
          <a:stretch>
            <a:fillRect/>
          </a:stretch>
        </p:blipFill>
        <p:spPr>
          <a:xfrm>
            <a:off x="0" y="0"/>
            <a:ext cx="9144000" cy="6877050"/>
          </a:xfrm>
        </p:spPr>
      </p:pic>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400"/>
            <a:ext cx="8363272" cy="1764432"/>
          </a:xfrm>
        </p:spPr>
        <p:txBody>
          <a:bodyPr>
            <a:normAutofit fontScale="90000"/>
          </a:bodyPr>
          <a:lstStyle/>
          <a:p>
            <a:r>
              <a:rPr lang="en-AU" sz="4000" b="1" dirty="0" smtClean="0">
                <a:solidFill>
                  <a:schemeClr val="tx1"/>
                </a:solidFill>
              </a:rPr>
              <a:t>ACT on Drugs 2011 </a:t>
            </a:r>
            <a:r>
              <a:rPr lang="en-AU" sz="4000" i="1" dirty="0" smtClean="0">
                <a:solidFill>
                  <a:schemeClr val="tx1"/>
                </a:solidFill>
              </a:rPr>
              <a:t>- the theory in detail</a:t>
            </a:r>
            <a:r>
              <a:rPr lang="en-AU" sz="4000" b="1" dirty="0" smtClean="0">
                <a:solidFill>
                  <a:schemeClr val="tx1"/>
                </a:solidFill>
              </a:rPr>
              <a:t/>
            </a:r>
            <a:br>
              <a:rPr lang="en-AU" sz="4000" b="1" dirty="0" smtClean="0">
                <a:solidFill>
                  <a:schemeClr val="tx1"/>
                </a:solidFill>
              </a:rPr>
            </a:br>
            <a:r>
              <a:rPr lang="en-AU" sz="4000" b="1" dirty="0" smtClean="0">
                <a:solidFill>
                  <a:schemeClr val="tx1"/>
                </a:solidFill>
              </a:rPr>
              <a:t>Functional Contextual Pharmacology </a:t>
            </a:r>
            <a:r>
              <a:rPr lang="en-AU" b="1" dirty="0" smtClean="0">
                <a:solidFill>
                  <a:schemeClr val="tx1"/>
                </a:solidFill>
              </a:rPr>
              <a:t/>
            </a:r>
            <a:br>
              <a:rPr lang="en-AU" b="1" dirty="0" smtClean="0">
                <a:solidFill>
                  <a:schemeClr val="tx1"/>
                </a:solidFill>
              </a:rPr>
            </a:br>
            <a:r>
              <a:rPr lang="en-AU" sz="2700" dirty="0" smtClean="0">
                <a:solidFill>
                  <a:schemeClr val="tx1"/>
                </a:solidFill>
              </a:rPr>
              <a:t>3 hour detailed workshop, contrasting with the mainstream</a:t>
            </a:r>
            <a:endParaRPr lang="en-AU" sz="2700" dirty="0">
              <a:solidFill>
                <a:schemeClr val="tx1"/>
              </a:solidFill>
            </a:endParaRPr>
          </a:p>
        </p:txBody>
      </p:sp>
      <p:sp>
        <p:nvSpPr>
          <p:cNvPr id="3" name="Content Placeholder 2"/>
          <p:cNvSpPr>
            <a:spLocks noGrp="1"/>
          </p:cNvSpPr>
          <p:nvPr>
            <p:ph idx="1"/>
          </p:nvPr>
        </p:nvSpPr>
        <p:spPr>
          <a:xfrm>
            <a:off x="395536" y="1988840"/>
            <a:ext cx="8424936" cy="4320480"/>
          </a:xfrm>
        </p:spPr>
        <p:txBody>
          <a:bodyPr/>
          <a:lstStyle/>
          <a:p>
            <a:pPr marL="0" indent="0">
              <a:buNone/>
            </a:pPr>
            <a:r>
              <a:rPr lang="en-AU" b="1" dirty="0">
                <a:solidFill>
                  <a:schemeClr val="tx1"/>
                </a:solidFill>
              </a:rPr>
              <a:t>ANZACT 2011: "ACT on Drugs: Functional Contextual </a:t>
            </a:r>
            <a:r>
              <a:rPr lang="en-AU" b="1" dirty="0" smtClean="0">
                <a:solidFill>
                  <a:schemeClr val="tx1"/>
                </a:solidFill>
              </a:rPr>
              <a:t>Pharmacology“</a:t>
            </a:r>
          </a:p>
          <a:p>
            <a:pPr marL="0" indent="0">
              <a:buNone/>
            </a:pPr>
            <a:r>
              <a:rPr lang="en-AU" b="1" dirty="0">
                <a:solidFill>
                  <a:schemeClr val="tx1"/>
                </a:solidFill>
              </a:rPr>
              <a:t>First part - </a:t>
            </a:r>
            <a:r>
              <a:rPr lang="en-AU" b="1" dirty="0">
                <a:solidFill>
                  <a:srgbClr val="FF0000"/>
                </a:solidFill>
              </a:rPr>
              <a:t>http://mediasite.qut.edu.au/mediasite/Viewer/?</a:t>
            </a:r>
            <a:r>
              <a:rPr lang="en-AU" b="1" dirty="0" smtClean="0">
                <a:solidFill>
                  <a:srgbClr val="FF0000"/>
                </a:solidFill>
              </a:rPr>
              <a:t>peid=f5a7d1a8-690a-4c7d-933e-f327e102c1a5</a:t>
            </a:r>
          </a:p>
          <a:p>
            <a:pPr marL="0" indent="0">
              <a:buNone/>
            </a:pPr>
            <a:r>
              <a:rPr lang="en-AU" b="1" dirty="0">
                <a:solidFill>
                  <a:schemeClr val="tx1"/>
                </a:solidFill>
              </a:rPr>
              <a:t>Second part - </a:t>
            </a:r>
            <a:r>
              <a:rPr lang="en-AU" b="1" dirty="0">
                <a:solidFill>
                  <a:srgbClr val="FF0000"/>
                </a:solidFill>
              </a:rPr>
              <a:t>http://mediasite.qut.edu.au/mediasite/Viewer/?</a:t>
            </a:r>
            <a:r>
              <a:rPr lang="en-AU" b="1" dirty="0" smtClean="0">
                <a:solidFill>
                  <a:srgbClr val="FF0000"/>
                </a:solidFill>
              </a:rPr>
              <a:t>peid=93917b14-7588-4e98-acc9-9d43a5afdc75</a:t>
            </a:r>
          </a:p>
          <a:p>
            <a:pPr marL="0" indent="0">
              <a:buNone/>
            </a:pPr>
            <a:endParaRPr lang="en-AU" b="1" dirty="0" smtClean="0">
              <a:solidFill>
                <a:srgbClr val="FF0000"/>
              </a:solidFill>
            </a:endParaRPr>
          </a:p>
          <a:p>
            <a:pPr marL="0" indent="0">
              <a:buNone/>
            </a:pPr>
            <a:r>
              <a:rPr lang="en-AU" b="1" dirty="0">
                <a:solidFill>
                  <a:schemeClr val="tx1"/>
                </a:solidFill>
              </a:rPr>
              <a:t>ANZACT 2011: "Functional Contextualism- History, and </a:t>
            </a:r>
            <a:r>
              <a:rPr lang="en-AU" b="1" dirty="0" smtClean="0">
                <a:solidFill>
                  <a:schemeClr val="tx1"/>
                </a:solidFill>
              </a:rPr>
              <a:t>FC Neuroscience" –</a:t>
            </a:r>
            <a:r>
              <a:rPr lang="en-AU" b="1" i="1" dirty="0" smtClean="0">
                <a:solidFill>
                  <a:schemeClr val="tx1"/>
                </a:solidFill>
              </a:rPr>
              <a:t>this lecture gives detailed philosophy of science background to </a:t>
            </a:r>
            <a:r>
              <a:rPr lang="en-AU" b="1" i="1" dirty="0">
                <a:solidFill>
                  <a:schemeClr val="tx1"/>
                </a:solidFill>
              </a:rPr>
              <a:t>the </a:t>
            </a:r>
            <a:r>
              <a:rPr lang="en-AU" b="1" i="1" dirty="0" smtClean="0">
                <a:solidFill>
                  <a:schemeClr val="tx1"/>
                </a:solidFill>
              </a:rPr>
              <a:t>above - see </a:t>
            </a:r>
            <a:r>
              <a:rPr lang="en-AU" b="1" i="1" dirty="0">
                <a:solidFill>
                  <a:schemeClr val="tx1"/>
                </a:solidFill>
              </a:rPr>
              <a:t>also chapter 4 of </a:t>
            </a:r>
            <a:r>
              <a:rPr lang="en-AU" b="1" i="1" dirty="0" smtClean="0">
                <a:solidFill>
                  <a:schemeClr val="tx1"/>
                </a:solidFill>
              </a:rPr>
              <a:t>Advances </a:t>
            </a:r>
            <a:r>
              <a:rPr lang="en-AU" b="1" i="1" dirty="0">
                <a:solidFill>
                  <a:schemeClr val="tx1"/>
                </a:solidFill>
              </a:rPr>
              <a:t>in RFT </a:t>
            </a:r>
            <a:r>
              <a:rPr lang="en-AU" b="1" i="1" dirty="0" smtClean="0">
                <a:solidFill>
                  <a:schemeClr val="tx1"/>
                </a:solidFill>
              </a:rPr>
              <a:t>book </a:t>
            </a:r>
            <a:r>
              <a:rPr lang="en-AU" b="1" dirty="0" smtClean="0">
                <a:solidFill>
                  <a:srgbClr val="FF0000"/>
                </a:solidFill>
              </a:rPr>
              <a:t>http</a:t>
            </a:r>
            <a:r>
              <a:rPr lang="en-AU" b="1" dirty="0">
                <a:solidFill>
                  <a:srgbClr val="FF0000"/>
                </a:solidFill>
              </a:rPr>
              <a:t>://mediasite.qut.edu.au/mediasite/Viewer/?peid=3dbc2eb2-b12a-4d66-9ef6-30d1102c77e2</a:t>
            </a:r>
            <a:endParaRPr lang="en-AU" b="1" dirty="0" smtClean="0">
              <a:solidFill>
                <a:srgbClr val="FF0000"/>
              </a:solidFill>
            </a:endParaRPr>
          </a:p>
          <a:p>
            <a:pPr marL="0" indent="0">
              <a:buNone/>
            </a:pPr>
            <a:endParaRPr lang="en-AU" b="1" dirty="0">
              <a:solidFill>
                <a:schemeClr val="tx1"/>
              </a:solidFill>
            </a:endParaRPr>
          </a:p>
        </p:txBody>
      </p:sp>
    </p:spTree>
    <p:extLst>
      <p:ext uri="{BB962C8B-B14F-4D97-AF65-F5344CB8AC3E}">
        <p14:creationId xmlns:p14="http://schemas.microsoft.com/office/powerpoint/2010/main" val="3419879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325563"/>
          </a:xfrm>
        </p:spPr>
        <p:txBody>
          <a:bodyPr>
            <a:normAutofit fontScale="90000"/>
          </a:bodyPr>
          <a:lstStyle/>
          <a:p>
            <a:pPr marL="512763" indent="-512763" algn="ctr">
              <a:lnSpc>
                <a:spcPct val="90000"/>
              </a:lnSpc>
            </a:pPr>
            <a:r>
              <a:rPr lang="en-AU" b="1" dirty="0">
                <a:solidFill>
                  <a:schemeClr val="tx1"/>
                </a:solidFill>
              </a:rPr>
              <a:t>4</a:t>
            </a:r>
            <a:r>
              <a:rPr lang="en-AU" b="1" dirty="0" smtClean="0">
                <a:solidFill>
                  <a:schemeClr val="tx1"/>
                </a:solidFill>
              </a:rPr>
              <a:t>. What </a:t>
            </a:r>
            <a:r>
              <a:rPr lang="en-AU" b="1" dirty="0">
                <a:solidFill>
                  <a:schemeClr val="tx1"/>
                </a:solidFill>
              </a:rPr>
              <a:t>can we and our clients do </a:t>
            </a:r>
            <a:r>
              <a:rPr lang="en-AU" b="1" dirty="0" smtClean="0">
                <a:solidFill>
                  <a:schemeClr val="tx1"/>
                </a:solidFill>
              </a:rPr>
              <a:t/>
            </a:r>
            <a:br>
              <a:rPr lang="en-AU" b="1" dirty="0" smtClean="0">
                <a:solidFill>
                  <a:schemeClr val="tx1"/>
                </a:solidFill>
              </a:rPr>
            </a:br>
            <a:r>
              <a:rPr lang="en-AU" b="1" dirty="0" smtClean="0">
                <a:solidFill>
                  <a:schemeClr val="tx1"/>
                </a:solidFill>
              </a:rPr>
              <a:t>to </a:t>
            </a:r>
            <a:r>
              <a:rPr lang="en-AU" b="1" dirty="0">
                <a:solidFill>
                  <a:schemeClr val="tx1"/>
                </a:solidFill>
              </a:rPr>
              <a:t>move Toward those things important to us and them? How can we use medication knowledge </a:t>
            </a:r>
            <a:r>
              <a:rPr lang="en-AU" b="1" dirty="0" smtClean="0">
                <a:solidFill>
                  <a:schemeClr val="tx1"/>
                </a:solidFill>
              </a:rPr>
              <a:t>/ </a:t>
            </a:r>
            <a:r>
              <a:rPr lang="en-AU" b="1" dirty="0">
                <a:solidFill>
                  <a:schemeClr val="tx1"/>
                </a:solidFill>
              </a:rPr>
              <a:t>use to help?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42496"/>
              </p:ext>
            </p:extLst>
          </p:nvPr>
        </p:nvGraphicFramePr>
        <p:xfrm>
          <a:off x="467544" y="1988840"/>
          <a:ext cx="8352162" cy="4536504"/>
        </p:xfrm>
        <a:graphic>
          <a:graphicData uri="http://schemas.openxmlformats.org/drawingml/2006/table">
            <a:tbl>
              <a:tblPr firstRow="1" bandRow="1">
                <a:tableStyleId>{2D5ABB26-0587-4C30-8999-92F81FD0307C}</a:tableStyleId>
              </a:tblPr>
              <a:tblGrid>
                <a:gridCol w="4176081"/>
                <a:gridCol w="4176081"/>
              </a:tblGrid>
              <a:tr h="4536504">
                <a:tc>
                  <a:txBody>
                    <a:bodyPr/>
                    <a:lstStyle/>
                    <a:p>
                      <a:r>
                        <a:rPr lang="en-AU" b="0" dirty="0" smtClean="0"/>
                        <a:t>Use medications to move towards</a:t>
                      </a:r>
                    </a:p>
                    <a:p>
                      <a:r>
                        <a:rPr lang="en-AU" b="0" dirty="0" smtClean="0"/>
                        <a:t>i.e. Link meds to improvement in function</a:t>
                      </a:r>
                    </a:p>
                    <a:p>
                      <a:r>
                        <a:rPr lang="en-AU" b="0" dirty="0" smtClean="0"/>
                        <a:t>Call them</a:t>
                      </a:r>
                      <a:r>
                        <a:rPr lang="en-AU" b="0" baseline="0" dirty="0" smtClean="0"/>
                        <a:t> </a:t>
                      </a:r>
                      <a:r>
                        <a:rPr lang="en-AU" b="0" dirty="0" smtClean="0"/>
                        <a:t>“performance enhancing drugs”</a:t>
                      </a:r>
                    </a:p>
                    <a:p>
                      <a:r>
                        <a:rPr lang="en-AU" b="0" dirty="0" smtClean="0"/>
                        <a:t>Reframe - pain is not a </a:t>
                      </a:r>
                      <a:r>
                        <a:rPr lang="en-AU" b="0" dirty="0" err="1" smtClean="0"/>
                        <a:t>panadol</a:t>
                      </a:r>
                      <a:r>
                        <a:rPr lang="en-AU" b="0" dirty="0" smtClean="0"/>
                        <a:t> imbalance</a:t>
                      </a:r>
                    </a:p>
                    <a:p>
                      <a:r>
                        <a:rPr lang="en-AU" b="0" dirty="0" smtClean="0"/>
                        <a:t>Listen to user experience</a:t>
                      </a:r>
                    </a:p>
                    <a:p>
                      <a:r>
                        <a:rPr lang="en-AU" b="0" dirty="0" smtClean="0"/>
                        <a:t>Defuse from anti-Pharma prejudice</a:t>
                      </a:r>
                    </a:p>
                    <a:p>
                      <a:r>
                        <a:rPr lang="en-AU" b="0" dirty="0" smtClean="0"/>
                        <a:t>N = 1 studies can be very meaningful data</a:t>
                      </a:r>
                    </a:p>
                    <a:p>
                      <a:r>
                        <a:rPr lang="en-AU" b="0" dirty="0" smtClean="0"/>
                        <a:t>Challenge / </a:t>
                      </a:r>
                      <a:r>
                        <a:rPr lang="en-AU" b="0" dirty="0" err="1" smtClean="0"/>
                        <a:t>dechallenge</a:t>
                      </a:r>
                      <a:r>
                        <a:rPr lang="en-AU" b="0" dirty="0" smtClean="0"/>
                        <a:t> / rechallenge IS solid empirical N=1 data</a:t>
                      </a:r>
                    </a:p>
                    <a:p>
                      <a:r>
                        <a:rPr lang="en-AU" b="0" dirty="0" smtClean="0"/>
                        <a:t>Flexible non-challenging languaging</a:t>
                      </a:r>
                    </a:p>
                    <a:p>
                      <a:r>
                        <a:rPr lang="en-AU" b="0" dirty="0" smtClean="0"/>
                        <a:t>Empower clients to find drug information</a:t>
                      </a:r>
                    </a:p>
                    <a:p>
                      <a:r>
                        <a:rPr lang="en-AU" b="0" dirty="0" smtClean="0"/>
                        <a:t>Encourage clients to speak to prescribers</a:t>
                      </a:r>
                    </a:p>
                    <a:p>
                      <a:pPr marL="285750" indent="-285750">
                        <a:buFont typeface="Wingdings"/>
                        <a:buChar char="à"/>
                      </a:pPr>
                      <a:r>
                        <a:rPr lang="en-AU" b="0" dirty="0" smtClean="0"/>
                        <a:t>have clients take rxisk.org reports</a:t>
                      </a:r>
                    </a:p>
                    <a:p>
                      <a:pPr marL="0" indent="0">
                        <a:buFont typeface="Wingdings"/>
                        <a:buNone/>
                      </a:pPr>
                      <a:r>
                        <a:rPr lang="en-AU" b="0" dirty="0" smtClean="0"/>
                        <a:t>SSRI</a:t>
                      </a:r>
                      <a:r>
                        <a:rPr lang="en-AU" b="0" baseline="0" dirty="0" smtClean="0"/>
                        <a:t> / SNRI = emotional tranquillisers</a:t>
                      </a:r>
                      <a:endParaRPr lang="en-AU" b="0" dirty="0" smtClean="0"/>
                    </a:p>
                    <a:p>
                      <a:pPr marL="0" indent="0">
                        <a:buFont typeface="Wingdings"/>
                        <a:buNone/>
                      </a:pPr>
                      <a:r>
                        <a:rPr lang="en-AU" b="0" dirty="0" smtClean="0"/>
                        <a:t>Using an emotional cushion short term</a:t>
                      </a:r>
                    </a:p>
                    <a:p>
                      <a:pPr marL="0" indent="0">
                        <a:buFont typeface="Wingdings"/>
                        <a:buNone/>
                      </a:pPr>
                      <a:r>
                        <a:rPr lang="en-AU" b="0" dirty="0" smtClean="0"/>
                        <a:t>Antipsychotics = major</a:t>
                      </a:r>
                      <a:r>
                        <a:rPr lang="en-AU" b="0" baseline="0" dirty="0" smtClean="0"/>
                        <a:t> tranquillisers</a:t>
                      </a:r>
                      <a:endParaRPr lang="en-AU" b="0" dirty="0"/>
                    </a:p>
                  </a:txBody>
                  <a:tcPr/>
                </a:tc>
                <a:tc>
                  <a:txBody>
                    <a:bodyPr/>
                    <a:lstStyle/>
                    <a:p>
                      <a:r>
                        <a:rPr lang="en-AU" dirty="0" smtClean="0"/>
                        <a:t>Take older drugs, newer are NOT better</a:t>
                      </a:r>
                    </a:p>
                    <a:p>
                      <a:r>
                        <a:rPr lang="en-AU" dirty="0" smtClean="0"/>
                        <a:t>Educate doctors on what CBS has to offer</a:t>
                      </a:r>
                    </a:p>
                    <a:p>
                      <a:r>
                        <a:rPr lang="en-AU" dirty="0" smtClean="0"/>
                        <a:t>Give doctors ACT / etc success stories</a:t>
                      </a:r>
                    </a:p>
                    <a:p>
                      <a:r>
                        <a:rPr lang="en-AU" dirty="0" smtClean="0"/>
                        <a:t>Share behavioral research, outcome data</a:t>
                      </a:r>
                    </a:p>
                    <a:p>
                      <a:r>
                        <a:rPr lang="en-AU" dirty="0" smtClean="0"/>
                        <a:t>Form networks and hasten slowly</a:t>
                      </a:r>
                    </a:p>
                    <a:p>
                      <a:r>
                        <a:rPr lang="en-AU" dirty="0" smtClean="0"/>
                        <a:t>Join Healthy Skepticism www.healthyskepticism.org</a:t>
                      </a:r>
                    </a:p>
                    <a:p>
                      <a:r>
                        <a:rPr lang="en-AU" dirty="0" smtClean="0"/>
                        <a:t>www.rxisk.org and also www.madinamerica.com </a:t>
                      </a:r>
                    </a:p>
                    <a:p>
                      <a:r>
                        <a:rPr lang="en-AU" dirty="0" smtClean="0"/>
                        <a:t>Anatomy of an Epidemic. Pharmageddon</a:t>
                      </a:r>
                    </a:p>
                    <a:p>
                      <a:r>
                        <a:rPr lang="en-AU" dirty="0" smtClean="0"/>
                        <a:t>Introduction to Behavioral Pharmacology</a:t>
                      </a:r>
                    </a:p>
                    <a:p>
                      <a:r>
                        <a:rPr lang="en-AU" dirty="0" smtClean="0"/>
                        <a:t>www.rxlist.com see the USER’S REVIEWS</a:t>
                      </a:r>
                    </a:p>
                    <a:p>
                      <a:r>
                        <a:rPr lang="en-AU" dirty="0" smtClean="0"/>
                        <a:t>www.whocaresinsweden.com</a:t>
                      </a:r>
                    </a:p>
                    <a:p>
                      <a:r>
                        <a:rPr lang="en-AU" dirty="0" smtClean="0"/>
                        <a:t>Wikipedia is surprisingly good on drugs</a:t>
                      </a:r>
                    </a:p>
                    <a:p>
                      <a:r>
                        <a:rPr lang="en-AU" dirty="0" smtClean="0"/>
                        <a:t>Remain</a:t>
                      </a:r>
                      <a:r>
                        <a:rPr lang="en-AU" baseline="0" dirty="0" smtClean="0"/>
                        <a:t> optimistic!!!</a:t>
                      </a:r>
                    </a:p>
                    <a:p>
                      <a:r>
                        <a:rPr lang="en-AU" baseline="0" dirty="0" smtClean="0"/>
                        <a:t>Benzodiazepines = minor tranquillisers</a:t>
                      </a:r>
                      <a:endParaRPr lang="en-AU" dirty="0"/>
                    </a:p>
                  </a:txBody>
                  <a:tcPr/>
                </a:tc>
              </a:tr>
            </a:tbl>
          </a:graphicData>
        </a:graphic>
      </p:graphicFrame>
    </p:spTree>
    <p:extLst>
      <p:ext uri="{BB962C8B-B14F-4D97-AF65-F5344CB8AC3E}">
        <p14:creationId xmlns:p14="http://schemas.microsoft.com/office/powerpoint/2010/main" val="2541255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288"/>
            <a:ext cx="8229600" cy="1325562"/>
          </a:xfrm>
        </p:spPr>
        <p:txBody>
          <a:bodyPr/>
          <a:lstStyle/>
          <a:p>
            <a:pPr fontAlgn="auto">
              <a:spcAft>
                <a:spcPts val="0"/>
              </a:spcAft>
              <a:defRPr/>
            </a:pPr>
            <a:r>
              <a:rPr lang="en-AU" sz="4400" b="1" dirty="0">
                <a:solidFill>
                  <a:prstClr val="black"/>
                </a:solidFill>
                <a:effectLst>
                  <a:outerShdw blurRad="127000" algn="ctr" rotWithShape="0">
                    <a:prstClr val="white">
                      <a:alpha val="50000"/>
                    </a:prstClr>
                  </a:outerShdw>
                </a:effectLst>
              </a:rPr>
              <a:t>ACT on </a:t>
            </a:r>
            <a:r>
              <a:rPr lang="en-AU" sz="4400" b="1" dirty="0" smtClean="0">
                <a:solidFill>
                  <a:prstClr val="black"/>
                </a:solidFill>
                <a:effectLst>
                  <a:outerShdw blurRad="127000" algn="ctr" rotWithShape="0">
                    <a:prstClr val="white">
                      <a:alpha val="50000"/>
                    </a:prstClr>
                  </a:outerShdw>
                </a:effectLst>
              </a:rPr>
              <a:t>Drugs Resources</a:t>
            </a:r>
            <a:r>
              <a:rPr lang="en-AU" sz="4000" b="1" dirty="0">
                <a:solidFill>
                  <a:prstClr val="black"/>
                </a:solidFill>
                <a:effectLst>
                  <a:outerShdw blurRad="127000" algn="ctr" rotWithShape="0">
                    <a:prstClr val="white">
                      <a:alpha val="50000"/>
                    </a:prstClr>
                  </a:outerShdw>
                </a:effectLst>
              </a:rPr>
              <a:t/>
            </a:r>
            <a:br>
              <a:rPr lang="en-AU" sz="4000" b="1" dirty="0">
                <a:solidFill>
                  <a:prstClr val="black"/>
                </a:solidFill>
                <a:effectLst>
                  <a:outerShdw blurRad="127000" algn="ctr" rotWithShape="0">
                    <a:prstClr val="white">
                      <a:alpha val="50000"/>
                    </a:prstClr>
                  </a:outerShdw>
                </a:effectLst>
              </a:rPr>
            </a:br>
            <a:r>
              <a:rPr lang="en-AU" sz="2400" b="1" i="1" dirty="0">
                <a:solidFill>
                  <a:prstClr val="black"/>
                </a:solidFill>
                <a:effectLst>
                  <a:outerShdw blurRad="127000" algn="ctr" rotWithShape="0">
                    <a:prstClr val="white">
                      <a:alpha val="50000"/>
                    </a:prstClr>
                  </a:outerShdw>
                </a:effectLst>
              </a:rPr>
              <a:t> </a:t>
            </a:r>
            <a:r>
              <a:rPr lang="en-AU" sz="2800" b="1" i="1" dirty="0">
                <a:solidFill>
                  <a:prstClr val="black"/>
                </a:solidFill>
                <a:effectLst>
                  <a:outerShdw blurRad="127000" algn="ctr" rotWithShape="0">
                    <a:prstClr val="white">
                      <a:alpha val="50000"/>
                    </a:prstClr>
                  </a:outerShdw>
                </a:effectLst>
              </a:rPr>
              <a:t>Functional Contextual Pharmacology</a:t>
            </a:r>
            <a:endParaRPr lang="en-AU" dirty="0"/>
          </a:p>
        </p:txBody>
      </p:sp>
      <p:sp>
        <p:nvSpPr>
          <p:cNvPr id="3" name="Content Placeholder 2"/>
          <p:cNvSpPr>
            <a:spLocks noGrp="1"/>
          </p:cNvSpPr>
          <p:nvPr>
            <p:ph idx="1"/>
          </p:nvPr>
        </p:nvSpPr>
        <p:spPr>
          <a:xfrm>
            <a:off x="611188" y="1341438"/>
            <a:ext cx="7632700" cy="5400675"/>
          </a:xfrm>
        </p:spPr>
        <p:txBody>
          <a:bodyPr rtlCol="0">
            <a:normAutofit/>
          </a:bodyPr>
          <a:lstStyle/>
          <a:p>
            <a:pPr marL="514350" indent="-514350" fontAlgn="auto">
              <a:spcAft>
                <a:spcPts val="0"/>
              </a:spcAft>
              <a:buFont typeface="+mj-lt"/>
              <a:buAutoNum type="arabicPeriod"/>
              <a:defRPr/>
            </a:pPr>
            <a:r>
              <a:rPr lang="en-AU" sz="2800" b="1" dirty="0" smtClean="0">
                <a:solidFill>
                  <a:srgbClr val="FF0000"/>
                </a:solidFill>
              </a:rPr>
              <a:t>www.rxisk.org</a:t>
            </a:r>
            <a:r>
              <a:rPr lang="en-AU" b="1" dirty="0" smtClean="0">
                <a:solidFill>
                  <a:schemeClr val="tx1"/>
                </a:solidFill>
              </a:rPr>
              <a:t> join</a:t>
            </a:r>
            <a:r>
              <a:rPr lang="en-AU" dirty="0" smtClean="0">
                <a:solidFill>
                  <a:schemeClr val="tx1"/>
                </a:solidFill>
              </a:rPr>
              <a:t>, use </a:t>
            </a:r>
            <a:r>
              <a:rPr lang="en-AU" b="1" dirty="0" smtClean="0">
                <a:solidFill>
                  <a:schemeClr val="tx1"/>
                </a:solidFill>
              </a:rPr>
              <a:t>Research Papers </a:t>
            </a:r>
            <a:r>
              <a:rPr lang="en-AU" dirty="0" smtClean="0">
                <a:solidFill>
                  <a:schemeClr val="tx1"/>
                </a:solidFill>
              </a:rPr>
              <a:t>at bottom of site</a:t>
            </a:r>
          </a:p>
          <a:p>
            <a:pPr marL="514350" indent="-514350" fontAlgn="auto">
              <a:spcAft>
                <a:spcPts val="0"/>
              </a:spcAft>
              <a:buFont typeface="+mj-lt"/>
              <a:buAutoNum type="arabicPeriod"/>
              <a:defRPr/>
            </a:pPr>
            <a:r>
              <a:rPr lang="en-AU" sz="2800" b="1" u="sng" dirty="0" smtClean="0">
                <a:solidFill>
                  <a:schemeClr val="tx1"/>
                </a:solidFill>
              </a:rPr>
              <a:t>ACT </a:t>
            </a:r>
            <a:r>
              <a:rPr lang="en-AU" sz="2800" b="1" u="sng" dirty="0">
                <a:solidFill>
                  <a:schemeClr val="tx1"/>
                </a:solidFill>
              </a:rPr>
              <a:t>on Drugs 2011</a:t>
            </a:r>
            <a:r>
              <a:rPr lang="en-AU" sz="2800" b="1" dirty="0">
                <a:solidFill>
                  <a:schemeClr val="tx1"/>
                </a:solidFill>
              </a:rPr>
              <a:t> </a:t>
            </a:r>
            <a:r>
              <a:rPr lang="en-AU" dirty="0" smtClean="0">
                <a:solidFill>
                  <a:schemeClr val="tx1"/>
                </a:solidFill>
              </a:rPr>
              <a:t>– for more detailed theory and history of behavioral pharmacology </a:t>
            </a:r>
            <a:r>
              <a:rPr lang="en-AU" i="1" dirty="0" smtClean="0">
                <a:solidFill>
                  <a:schemeClr val="tx1"/>
                </a:solidFill>
              </a:rPr>
              <a:t>see the Mediasite links in these slides</a:t>
            </a:r>
            <a:endParaRPr lang="en-AU" sz="1800" dirty="0" smtClean="0">
              <a:solidFill>
                <a:schemeClr val="tx1"/>
              </a:solidFill>
            </a:endParaRPr>
          </a:p>
          <a:p>
            <a:pPr marL="514350" indent="-514350" fontAlgn="auto">
              <a:spcAft>
                <a:spcPts val="0"/>
              </a:spcAft>
              <a:buFont typeface="+mj-lt"/>
              <a:buAutoNum type="arabicPeriod"/>
              <a:defRPr/>
            </a:pPr>
            <a:r>
              <a:rPr lang="en-AU" sz="2400" b="1" dirty="0" smtClean="0">
                <a:solidFill>
                  <a:schemeClr val="tx1"/>
                </a:solidFill>
              </a:rPr>
              <a:t>Contextual Medicine SIG </a:t>
            </a:r>
            <a:r>
              <a:rPr lang="en-AU" sz="2400" i="1" dirty="0" smtClean="0">
                <a:solidFill>
                  <a:schemeClr val="tx1"/>
                </a:solidFill>
              </a:rPr>
              <a:t>via ACBS site</a:t>
            </a:r>
          </a:p>
          <a:p>
            <a:pPr marL="514350" indent="-514350" fontAlgn="auto">
              <a:spcAft>
                <a:spcPts val="0"/>
              </a:spcAft>
              <a:buFont typeface="+mj-lt"/>
              <a:buAutoNum type="arabicPeriod"/>
              <a:defRPr/>
            </a:pPr>
            <a:r>
              <a:rPr lang="en-AU" sz="2400" b="1" dirty="0" smtClean="0">
                <a:solidFill>
                  <a:schemeClr val="tx1"/>
                </a:solidFill>
              </a:rPr>
              <a:t>Healthy Skepticism </a:t>
            </a:r>
            <a:r>
              <a:rPr lang="en-AU" sz="2400" i="1" dirty="0" smtClean="0">
                <a:solidFill>
                  <a:schemeClr val="tx1"/>
                </a:solidFill>
              </a:rPr>
              <a:t>– JOIN! and contribute (.org)</a:t>
            </a:r>
          </a:p>
          <a:p>
            <a:pPr marL="514350" indent="-514350" fontAlgn="auto">
              <a:spcAft>
                <a:spcPts val="0"/>
              </a:spcAft>
              <a:buFont typeface="+mj-lt"/>
              <a:buAutoNum type="arabicPeriod"/>
              <a:defRPr/>
            </a:pPr>
            <a:r>
              <a:rPr lang="en-AU" sz="2400" b="1" dirty="0">
                <a:solidFill>
                  <a:schemeClr val="tx1"/>
                </a:solidFill>
              </a:rPr>
              <a:t>Anatomy of an Epidemic</a:t>
            </a:r>
            <a:r>
              <a:rPr lang="en-AU" sz="2400" dirty="0">
                <a:solidFill>
                  <a:schemeClr val="tx1"/>
                </a:solidFill>
              </a:rPr>
              <a:t>, </a:t>
            </a:r>
            <a:r>
              <a:rPr lang="en-AU" sz="2400" i="1" dirty="0">
                <a:solidFill>
                  <a:schemeClr val="tx1"/>
                </a:solidFill>
              </a:rPr>
              <a:t>and </a:t>
            </a:r>
            <a:r>
              <a:rPr lang="en-AU" sz="2400" b="1" i="1" dirty="0" smtClean="0">
                <a:solidFill>
                  <a:srgbClr val="FF0000"/>
                </a:solidFill>
              </a:rPr>
              <a:t>madinamerica.com</a:t>
            </a:r>
          </a:p>
          <a:p>
            <a:pPr marL="514350" indent="-514350" fontAlgn="auto">
              <a:spcAft>
                <a:spcPts val="0"/>
              </a:spcAft>
              <a:buFont typeface="+mj-lt"/>
              <a:buAutoNum type="arabicPeriod"/>
              <a:defRPr/>
            </a:pPr>
            <a:r>
              <a:rPr lang="en-AU" sz="2400" b="1" i="1" dirty="0" smtClean="0">
                <a:solidFill>
                  <a:schemeClr val="tx1"/>
                </a:solidFill>
              </a:rPr>
              <a:t>Pharmageddon, </a:t>
            </a:r>
            <a:r>
              <a:rPr lang="en-AU" sz="2400" i="1" dirty="0" smtClean="0">
                <a:solidFill>
                  <a:schemeClr val="tx1"/>
                </a:solidFill>
              </a:rPr>
              <a:t>and </a:t>
            </a:r>
            <a:r>
              <a:rPr lang="en-AU" sz="2400" b="1" i="1" dirty="0" smtClean="0">
                <a:solidFill>
                  <a:srgbClr val="FF0000"/>
                </a:solidFill>
              </a:rPr>
              <a:t>David Healy.org</a:t>
            </a:r>
          </a:p>
          <a:p>
            <a:pPr marL="514350" indent="-514350" fontAlgn="auto">
              <a:spcAft>
                <a:spcPts val="0"/>
              </a:spcAft>
              <a:buFont typeface="+mj-lt"/>
              <a:buAutoNum type="arabicPeriod"/>
              <a:defRPr/>
            </a:pPr>
            <a:r>
              <a:rPr lang="en-AU" sz="2400" b="1" i="1" dirty="0" smtClean="0">
                <a:solidFill>
                  <a:srgbClr val="FF0000"/>
                </a:solidFill>
              </a:rPr>
              <a:t>alltrials.net</a:t>
            </a:r>
            <a:r>
              <a:rPr lang="en-AU" sz="2400" b="1" i="1" dirty="0" smtClean="0">
                <a:solidFill>
                  <a:schemeClr val="tx1"/>
                </a:solidFill>
              </a:rPr>
              <a:t> + </a:t>
            </a:r>
            <a:r>
              <a:rPr lang="en-AU" sz="2400" b="1" i="1" dirty="0" err="1" smtClean="0">
                <a:solidFill>
                  <a:schemeClr val="tx1"/>
                </a:solidFill>
              </a:rPr>
              <a:t>google</a:t>
            </a:r>
            <a:r>
              <a:rPr lang="en-AU" sz="2400" b="1" i="1" dirty="0" smtClean="0">
                <a:solidFill>
                  <a:schemeClr val="tx1"/>
                </a:solidFill>
              </a:rPr>
              <a:t> “RIAT BMJ” </a:t>
            </a:r>
            <a:r>
              <a:rPr lang="en-AU" sz="2400" i="1" dirty="0" smtClean="0">
                <a:solidFill>
                  <a:schemeClr val="tx1"/>
                </a:solidFill>
              </a:rPr>
              <a:t>– support both</a:t>
            </a:r>
          </a:p>
          <a:p>
            <a:pPr marL="514350" indent="-514350" fontAlgn="auto">
              <a:spcAft>
                <a:spcPts val="0"/>
              </a:spcAft>
              <a:buFont typeface="+mj-lt"/>
              <a:buAutoNum type="arabicPeriod"/>
              <a:defRPr/>
            </a:pPr>
            <a:r>
              <a:rPr lang="en-AU" sz="2400" b="1" i="1" dirty="0" smtClean="0">
                <a:solidFill>
                  <a:schemeClr val="tx1"/>
                </a:solidFill>
              </a:rPr>
              <a:t>Who Cares In Sweden</a:t>
            </a:r>
            <a:r>
              <a:rPr lang="en-AU" sz="2400" i="1" dirty="0" smtClean="0">
                <a:solidFill>
                  <a:schemeClr val="tx1"/>
                </a:solidFill>
              </a:rPr>
              <a:t>, superb documentary and re: cholesterol </a:t>
            </a:r>
            <a:r>
              <a:rPr lang="en-AU" sz="2400" b="1" i="1" dirty="0" smtClean="0">
                <a:solidFill>
                  <a:schemeClr val="tx1"/>
                </a:solidFill>
              </a:rPr>
              <a:t>Statin Nation </a:t>
            </a:r>
            <a:r>
              <a:rPr lang="en-AU" sz="2400" i="1" dirty="0" smtClean="0">
                <a:solidFill>
                  <a:schemeClr val="tx1"/>
                </a:solidFill>
              </a:rPr>
              <a:t>good documentary and site</a:t>
            </a:r>
          </a:p>
          <a:p>
            <a:pPr marL="514350" indent="-514350" fontAlgn="auto">
              <a:spcAft>
                <a:spcPts val="0"/>
              </a:spcAft>
              <a:buFont typeface="+mj-lt"/>
              <a:buAutoNum type="arabicPeriod"/>
              <a:defRPr/>
            </a:pPr>
            <a:endParaRPr lang="en-AU" sz="2400" i="1" dirty="0" smtClean="0">
              <a:solidFill>
                <a:schemeClr val="tx1"/>
              </a:solidFill>
            </a:endParaRPr>
          </a:p>
          <a:p>
            <a:pPr marL="514350" indent="-514350" fontAlgn="auto">
              <a:spcAft>
                <a:spcPts val="0"/>
              </a:spcAft>
              <a:buFont typeface="+mj-lt"/>
              <a:buAutoNum type="arabicPeriod"/>
              <a:defRPr/>
            </a:pPr>
            <a:endParaRPr lang="en-AU" sz="24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Content Placeholder 2"/>
          <p:cNvPicPr>
            <a:picLocks noGrp="1" noChangeAspect="1"/>
          </p:cNvPicPr>
          <p:nvPr>
            <p:ph/>
          </p:nvPr>
        </p:nvPicPr>
        <p:blipFill>
          <a:blip r:embed="rId2"/>
          <a:srcRect/>
          <a:stretch>
            <a:fillRect/>
          </a:stretch>
        </p:blipFill>
        <p:spPr>
          <a:xfrm>
            <a:off x="3175" y="4763"/>
            <a:ext cx="9137650" cy="6853237"/>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589640" cy="1325563"/>
          </a:xfrm>
        </p:spPr>
        <p:txBody>
          <a:bodyPr>
            <a:normAutofit fontScale="90000"/>
          </a:bodyPr>
          <a:lstStyle/>
          <a:p>
            <a:pPr algn="ctr"/>
            <a:r>
              <a:rPr lang="en-AU" b="1" dirty="0" smtClean="0">
                <a:solidFill>
                  <a:schemeClr val="tx1"/>
                </a:solidFill>
              </a:rPr>
              <a:t>1. What </a:t>
            </a:r>
            <a:r>
              <a:rPr lang="en-AU" b="1" dirty="0">
                <a:solidFill>
                  <a:schemeClr val="tx1"/>
                </a:solidFill>
              </a:rPr>
              <a:t>is important to you and your clients? </a:t>
            </a:r>
            <a:r>
              <a:rPr lang="en-AU" b="1" dirty="0" smtClean="0">
                <a:solidFill>
                  <a:schemeClr val="tx1"/>
                </a:solidFill>
              </a:rPr>
              <a:t> </a:t>
            </a:r>
            <a:r>
              <a:rPr lang="en-AU" i="1" dirty="0" smtClean="0">
                <a:solidFill>
                  <a:schemeClr val="tx1"/>
                </a:solidFill>
                <a:sym typeface="Wingdings" pitchFamily="2" charset="2"/>
              </a:rPr>
              <a:t> in relation to medication usage</a:t>
            </a:r>
            <a:r>
              <a:rPr lang="en-AU" b="1" dirty="0">
                <a:solidFill>
                  <a:schemeClr val="tx1"/>
                </a:solidFill>
              </a:rPr>
              <a:t/>
            </a:r>
            <a:br>
              <a:rPr lang="en-AU" b="1" dirty="0">
                <a:solidFill>
                  <a:schemeClr val="tx1"/>
                </a:solidFill>
              </a:rPr>
            </a:b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3077174"/>
              </p:ext>
            </p:extLst>
          </p:nvPr>
        </p:nvGraphicFramePr>
        <p:xfrm>
          <a:off x="179512" y="1628800"/>
          <a:ext cx="8640960" cy="4537099"/>
        </p:xfrm>
        <a:graphic>
          <a:graphicData uri="http://schemas.openxmlformats.org/drawingml/2006/table">
            <a:tbl>
              <a:tblPr firstRow="1" bandRow="1">
                <a:tableStyleId>{2D5ABB26-0587-4C30-8999-92F81FD0307C}</a:tableStyleId>
              </a:tblPr>
              <a:tblGrid>
                <a:gridCol w="4320480"/>
                <a:gridCol w="4320480"/>
              </a:tblGrid>
              <a:tr h="4537099">
                <a:tc>
                  <a:txBody>
                    <a:bodyPr/>
                    <a:lstStyle/>
                    <a:p>
                      <a:r>
                        <a:rPr lang="en-AU" sz="2000" b="1" dirty="0" smtClean="0"/>
                        <a:t>Live more fully</a:t>
                      </a:r>
                    </a:p>
                    <a:p>
                      <a:r>
                        <a:rPr lang="en-AU" sz="2000" b="1" i="1" dirty="0" smtClean="0"/>
                        <a:t>Quiet the mind</a:t>
                      </a:r>
                    </a:p>
                    <a:p>
                      <a:r>
                        <a:rPr lang="en-AU" sz="2000" b="1" dirty="0" smtClean="0"/>
                        <a:t>Respect autonomy</a:t>
                      </a:r>
                    </a:p>
                    <a:p>
                      <a:r>
                        <a:rPr lang="en-AU" sz="2000" b="1" i="1" dirty="0" smtClean="0"/>
                        <a:t>Promote approach</a:t>
                      </a:r>
                    </a:p>
                    <a:p>
                      <a:r>
                        <a:rPr lang="en-AU" sz="2000" b="1" dirty="0" smtClean="0"/>
                        <a:t>Understand client’s </a:t>
                      </a:r>
                    </a:p>
                    <a:p>
                      <a:r>
                        <a:rPr lang="en-AU" sz="2000" b="1" dirty="0" smtClean="0"/>
                        <a:t>relationships with medications</a:t>
                      </a:r>
                    </a:p>
                    <a:p>
                      <a:r>
                        <a:rPr lang="en-AU" sz="2000" b="1" i="1" dirty="0" smtClean="0"/>
                        <a:t>Functions of being ON medications</a:t>
                      </a:r>
                    </a:p>
                    <a:p>
                      <a:r>
                        <a:rPr lang="en-AU" sz="2000" b="1" dirty="0" smtClean="0"/>
                        <a:t>Maintain relationships</a:t>
                      </a:r>
                    </a:p>
                    <a:p>
                      <a:r>
                        <a:rPr lang="en-AU" sz="2000" b="1" i="1" dirty="0" smtClean="0"/>
                        <a:t>Find workable language</a:t>
                      </a:r>
                    </a:p>
                    <a:p>
                      <a:r>
                        <a:rPr lang="en-AU" sz="2000" b="1" dirty="0" smtClean="0"/>
                        <a:t>Engage cognitively</a:t>
                      </a:r>
                    </a:p>
                    <a:p>
                      <a:r>
                        <a:rPr lang="en-AU" sz="2000" b="1" i="1" dirty="0" smtClean="0"/>
                        <a:t>Solid knowledge about meds</a:t>
                      </a:r>
                    </a:p>
                    <a:p>
                      <a:r>
                        <a:rPr lang="en-AU" sz="2000" b="1" dirty="0" smtClean="0"/>
                        <a:t>When to use meds</a:t>
                      </a:r>
                    </a:p>
                    <a:p>
                      <a:r>
                        <a:rPr lang="en-AU" sz="2000" b="1" dirty="0" smtClean="0"/>
                        <a:t>How to  get the best information</a:t>
                      </a:r>
                      <a:endParaRPr lang="en-AU" sz="2000" b="1" dirty="0"/>
                    </a:p>
                  </a:txBody>
                  <a:tcPr/>
                </a:tc>
                <a:tc>
                  <a:txBody>
                    <a:bodyPr/>
                    <a:lstStyle/>
                    <a:p>
                      <a:r>
                        <a:rPr lang="en-AU" sz="2000" b="1" dirty="0" smtClean="0"/>
                        <a:t>Develop a flexible mind as a therapist</a:t>
                      </a:r>
                    </a:p>
                    <a:p>
                      <a:r>
                        <a:rPr lang="en-AU" sz="2000" b="1" dirty="0" smtClean="0"/>
                        <a:t>Defuse from medico therapist roles</a:t>
                      </a:r>
                    </a:p>
                    <a:p>
                      <a:r>
                        <a:rPr lang="en-AU" sz="2000" b="1" dirty="0" smtClean="0"/>
                        <a:t>Develop FC Pharma knowledge base</a:t>
                      </a:r>
                    </a:p>
                    <a:p>
                      <a:r>
                        <a:rPr lang="en-AU" sz="2000" b="1" dirty="0" smtClean="0"/>
                        <a:t>Systemic change</a:t>
                      </a:r>
                    </a:p>
                    <a:p>
                      <a:r>
                        <a:rPr lang="en-AU" sz="2000" b="1" dirty="0" smtClean="0"/>
                        <a:t>Empowering </a:t>
                      </a:r>
                    </a:p>
                    <a:p>
                      <a:r>
                        <a:rPr lang="en-AU" sz="2000" b="1" dirty="0" smtClean="0"/>
                        <a:t>Fun, sex, playfulness</a:t>
                      </a:r>
                    </a:p>
                    <a:p>
                      <a:r>
                        <a:rPr lang="en-AU" sz="2000" b="1" dirty="0" smtClean="0"/>
                        <a:t>Recreation</a:t>
                      </a:r>
                    </a:p>
                    <a:p>
                      <a:r>
                        <a:rPr lang="en-AU" sz="2000" b="1" dirty="0" smtClean="0"/>
                        <a:t>Informed consent</a:t>
                      </a:r>
                    </a:p>
                    <a:p>
                      <a:r>
                        <a:rPr lang="en-AU" sz="2000" b="1" dirty="0" smtClean="0"/>
                        <a:t>Intimate relationships</a:t>
                      </a:r>
                    </a:p>
                    <a:p>
                      <a:r>
                        <a:rPr lang="en-AU" sz="2000" b="1" dirty="0" smtClean="0"/>
                        <a:t>Friends and family effects</a:t>
                      </a:r>
                    </a:p>
                    <a:p>
                      <a:r>
                        <a:rPr lang="en-AU" sz="2000" b="1" dirty="0" smtClean="0"/>
                        <a:t>Improving</a:t>
                      </a:r>
                      <a:r>
                        <a:rPr lang="en-AU" sz="2000" b="1" baseline="0" dirty="0" smtClean="0"/>
                        <a:t> a</a:t>
                      </a:r>
                      <a:r>
                        <a:rPr lang="en-AU" sz="2000" b="1" dirty="0" smtClean="0"/>
                        <a:t>gency</a:t>
                      </a:r>
                    </a:p>
                    <a:p>
                      <a:r>
                        <a:rPr lang="en-AU" sz="2000" b="1" dirty="0" smtClean="0"/>
                        <a:t>Cost</a:t>
                      </a:r>
                      <a:r>
                        <a:rPr lang="en-AU" sz="2000" b="1" baseline="0" dirty="0" smtClean="0"/>
                        <a:t> effectiveness of medications in relation to behavioral interventions</a:t>
                      </a:r>
                      <a:endParaRPr lang="en-AU" sz="2000" b="1" dirty="0"/>
                    </a:p>
                  </a:txBody>
                  <a:tcPr/>
                </a:tc>
              </a:tr>
            </a:tbl>
          </a:graphicData>
        </a:graphic>
      </p:graphicFrame>
    </p:spTree>
    <p:extLst>
      <p:ext uri="{BB962C8B-B14F-4D97-AF65-F5344CB8AC3E}">
        <p14:creationId xmlns:p14="http://schemas.microsoft.com/office/powerpoint/2010/main" val="318157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325563"/>
          </a:xfrm>
        </p:spPr>
        <p:txBody>
          <a:bodyPr>
            <a:normAutofit/>
          </a:bodyPr>
          <a:lstStyle/>
          <a:p>
            <a:r>
              <a:rPr lang="en-AU" b="1" dirty="0" smtClean="0">
                <a:solidFill>
                  <a:schemeClr val="tx1"/>
                </a:solidFill>
              </a:rPr>
              <a:t>2. What </a:t>
            </a:r>
            <a:r>
              <a:rPr lang="en-AU" b="1" dirty="0">
                <a:solidFill>
                  <a:schemeClr val="tx1"/>
                </a:solidFill>
              </a:rPr>
              <a:t>medication-related </a:t>
            </a:r>
            <a:r>
              <a:rPr lang="en-AU" b="1" dirty="0" smtClean="0">
                <a:solidFill>
                  <a:schemeClr val="tx1"/>
                </a:solidFill>
              </a:rPr>
              <a:t>stuff gets 	in the </a:t>
            </a:r>
            <a:r>
              <a:rPr lang="en-AU" b="1" dirty="0">
                <a:solidFill>
                  <a:schemeClr val="tx1"/>
                </a:solidFill>
              </a:rPr>
              <a:t>way for you and them</a:t>
            </a:r>
            <a:r>
              <a:rPr lang="en-AU" b="1" dirty="0" smtClean="0">
                <a:solidFill>
                  <a:schemeClr val="tx1"/>
                </a:solidFill>
              </a:rPr>
              <a:t>?</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5937708"/>
              </p:ext>
            </p:extLst>
          </p:nvPr>
        </p:nvGraphicFramePr>
        <p:xfrm>
          <a:off x="395536" y="1844824"/>
          <a:ext cx="8568952" cy="4681115"/>
        </p:xfrm>
        <a:graphic>
          <a:graphicData uri="http://schemas.openxmlformats.org/drawingml/2006/table">
            <a:tbl>
              <a:tblPr firstRow="1" bandRow="1">
                <a:tableStyleId>{2D5ABB26-0587-4C30-8999-92F81FD0307C}</a:tableStyleId>
              </a:tblPr>
              <a:tblGrid>
                <a:gridCol w="4284476"/>
                <a:gridCol w="4284476"/>
              </a:tblGrid>
              <a:tr h="4681115">
                <a:tc>
                  <a:txBody>
                    <a:bodyPr/>
                    <a:lstStyle/>
                    <a:p>
                      <a:r>
                        <a:rPr lang="en-AU" sz="2000" b="1" dirty="0" smtClean="0"/>
                        <a:t>Marketing, </a:t>
                      </a:r>
                      <a:r>
                        <a:rPr lang="en-AU" sz="2000" b="1" dirty="0" err="1" smtClean="0"/>
                        <a:t>pharma</a:t>
                      </a:r>
                      <a:r>
                        <a:rPr lang="en-AU" sz="2000" b="1" dirty="0" smtClean="0"/>
                        <a:t> misinformation</a:t>
                      </a:r>
                    </a:p>
                    <a:p>
                      <a:r>
                        <a:rPr lang="en-AU" sz="2000" b="1" i="1" dirty="0" smtClean="0"/>
                        <a:t>Cost,</a:t>
                      </a:r>
                      <a:r>
                        <a:rPr lang="en-AU" sz="2000" b="1" i="1" baseline="0" dirty="0" smtClean="0"/>
                        <a:t> i.e. meds may seem cheaper to patients than therapy</a:t>
                      </a:r>
                    </a:p>
                    <a:p>
                      <a:r>
                        <a:rPr lang="en-AU" sz="2000" b="1" dirty="0" smtClean="0"/>
                        <a:t>Stigma (self, social)</a:t>
                      </a:r>
                    </a:p>
                    <a:p>
                      <a:r>
                        <a:rPr lang="en-AU" sz="2000" b="1" i="1" dirty="0" smtClean="0"/>
                        <a:t>Shame</a:t>
                      </a:r>
                    </a:p>
                    <a:p>
                      <a:r>
                        <a:rPr lang="en-AU" sz="2000" b="1" dirty="0" smtClean="0"/>
                        <a:t>Nature of evidence</a:t>
                      </a:r>
                      <a:r>
                        <a:rPr lang="en-AU" sz="2000" b="1" baseline="0" dirty="0" smtClean="0"/>
                        <a:t> we’re given</a:t>
                      </a:r>
                    </a:p>
                    <a:p>
                      <a:r>
                        <a:rPr lang="en-AU" sz="2000" b="1" i="1" baseline="0" dirty="0" smtClean="0"/>
                        <a:t>Fear (clinicians and patients)</a:t>
                      </a:r>
                    </a:p>
                    <a:p>
                      <a:r>
                        <a:rPr lang="en-AU" sz="2000" b="1" baseline="0" dirty="0" smtClean="0"/>
                        <a:t>Guidelines – carefully crafted</a:t>
                      </a:r>
                    </a:p>
                    <a:p>
                      <a:r>
                        <a:rPr lang="en-AU" sz="2000" b="1" i="1" baseline="0" dirty="0" smtClean="0"/>
                        <a:t>Guilt</a:t>
                      </a:r>
                    </a:p>
                    <a:p>
                      <a:r>
                        <a:rPr lang="en-AU" sz="2000" b="1" baseline="0" dirty="0" smtClean="0"/>
                        <a:t>Authority effect</a:t>
                      </a:r>
                    </a:p>
                    <a:p>
                      <a:r>
                        <a:rPr lang="en-AU" sz="2000" b="1" i="1" baseline="0" dirty="0" smtClean="0"/>
                        <a:t>Side-effects</a:t>
                      </a:r>
                    </a:p>
                    <a:p>
                      <a:r>
                        <a:rPr lang="en-AU" sz="2000" b="1" baseline="0" dirty="0" smtClean="0"/>
                        <a:t>Overmedication / pill burden</a:t>
                      </a:r>
                    </a:p>
                  </a:txBody>
                  <a:tcPr/>
                </a:tc>
                <a:tc>
                  <a:txBody>
                    <a:bodyPr/>
                    <a:lstStyle/>
                    <a:p>
                      <a:r>
                        <a:rPr lang="en-AU" sz="2000" b="1" i="1" dirty="0" smtClean="0"/>
                        <a:t>Causal stories</a:t>
                      </a:r>
                    </a:p>
                    <a:p>
                      <a:r>
                        <a:rPr lang="en-AU" sz="2000" b="1" dirty="0" smtClean="0"/>
                        <a:t>External locus of control</a:t>
                      </a:r>
                    </a:p>
                    <a:p>
                      <a:r>
                        <a:rPr lang="en-AU" sz="2000" b="1" i="1" dirty="0" smtClean="0"/>
                        <a:t>Prescribers</a:t>
                      </a:r>
                      <a:r>
                        <a:rPr lang="en-AU" sz="2000" b="1" i="1" baseline="0" dirty="0" smtClean="0"/>
                        <a:t> treating own anxiety</a:t>
                      </a:r>
                    </a:p>
                    <a:p>
                      <a:r>
                        <a:rPr lang="en-AU" sz="2000" b="1" baseline="0" dirty="0" smtClean="0"/>
                        <a:t>Evidence BIASED medicine</a:t>
                      </a:r>
                    </a:p>
                    <a:p>
                      <a:r>
                        <a:rPr lang="en-AU" sz="2000" b="1" i="1" baseline="0" dirty="0" smtClean="0"/>
                        <a:t>Chronicity</a:t>
                      </a:r>
                    </a:p>
                    <a:p>
                      <a:r>
                        <a:rPr lang="en-AU" sz="2000" b="1" baseline="0" dirty="0" smtClean="0"/>
                        <a:t>Medico-legal implications, civil</a:t>
                      </a:r>
                    </a:p>
                    <a:p>
                      <a:r>
                        <a:rPr lang="en-AU" sz="2000" b="1" i="1" baseline="0" dirty="0" smtClean="0"/>
                        <a:t>Military patients on meds – effects</a:t>
                      </a:r>
                    </a:p>
                    <a:p>
                      <a:r>
                        <a:rPr lang="en-AU" sz="2000" b="1" baseline="0" dirty="0" err="1" smtClean="0"/>
                        <a:t>Counterpliance</a:t>
                      </a:r>
                      <a:r>
                        <a:rPr lang="en-AU" sz="2000" b="1" baseline="0" dirty="0" smtClean="0"/>
                        <a:t> to marketing</a:t>
                      </a:r>
                    </a:p>
                    <a:p>
                      <a:r>
                        <a:rPr lang="en-AU" sz="2000" b="1" i="1" baseline="0" dirty="0" smtClean="0"/>
                        <a:t>“I can’t stop taking” </a:t>
                      </a:r>
                    </a:p>
                    <a:p>
                      <a:r>
                        <a:rPr lang="en-AU" sz="2000" b="1" baseline="0" dirty="0" smtClean="0"/>
                        <a:t>Addiction / dependence</a:t>
                      </a:r>
                    </a:p>
                    <a:p>
                      <a:r>
                        <a:rPr lang="en-AU" sz="2000" b="1" i="1" baseline="0" dirty="0" smtClean="0"/>
                        <a:t>Weight gain, diabetes</a:t>
                      </a:r>
                    </a:p>
                    <a:p>
                      <a:r>
                        <a:rPr lang="en-AU" sz="2000" b="1" baseline="0" dirty="0" smtClean="0"/>
                        <a:t>Movement disorders</a:t>
                      </a:r>
                    </a:p>
                  </a:txBody>
                  <a:tcPr/>
                </a:tc>
              </a:tr>
            </a:tbl>
          </a:graphicData>
        </a:graphic>
      </p:graphicFrame>
    </p:spTree>
    <p:extLst>
      <p:ext uri="{BB962C8B-B14F-4D97-AF65-F5344CB8AC3E}">
        <p14:creationId xmlns:p14="http://schemas.microsoft.com/office/powerpoint/2010/main" val="388503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640960" cy="1325563"/>
          </a:xfrm>
        </p:spPr>
        <p:txBody>
          <a:bodyPr>
            <a:normAutofit fontScale="90000"/>
          </a:bodyPr>
          <a:lstStyle/>
          <a:p>
            <a:pPr algn="ctr"/>
            <a:r>
              <a:rPr lang="en-AU" b="1" dirty="0" smtClean="0">
                <a:solidFill>
                  <a:schemeClr val="tx1"/>
                </a:solidFill>
              </a:rPr>
              <a:t>3. What </a:t>
            </a:r>
            <a:r>
              <a:rPr lang="en-AU" b="1" dirty="0">
                <a:solidFill>
                  <a:schemeClr val="tx1"/>
                </a:solidFill>
              </a:rPr>
              <a:t>do you and your clients do </a:t>
            </a:r>
            <a:r>
              <a:rPr lang="en-AU" b="1" dirty="0" smtClean="0">
                <a:solidFill>
                  <a:schemeClr val="tx1"/>
                </a:solidFill>
              </a:rPr>
              <a:t/>
            </a:r>
            <a:br>
              <a:rPr lang="en-AU" b="1" dirty="0" smtClean="0">
                <a:solidFill>
                  <a:schemeClr val="tx1"/>
                </a:solidFill>
              </a:rPr>
            </a:br>
            <a:r>
              <a:rPr lang="en-AU" b="1" dirty="0" smtClean="0">
                <a:solidFill>
                  <a:schemeClr val="tx1"/>
                </a:solidFill>
              </a:rPr>
              <a:t>to move </a:t>
            </a:r>
            <a:r>
              <a:rPr lang="en-AU" b="1" dirty="0">
                <a:solidFill>
                  <a:schemeClr val="tx1"/>
                </a:solidFill>
              </a:rPr>
              <a:t>Away from these </a:t>
            </a:r>
            <a:r>
              <a:rPr lang="en-AU" b="1" dirty="0" smtClean="0">
                <a:solidFill>
                  <a:schemeClr val="tx1"/>
                </a:solidFill>
              </a:rPr>
              <a:t/>
            </a:r>
            <a:br>
              <a:rPr lang="en-AU" b="1" dirty="0" smtClean="0">
                <a:solidFill>
                  <a:schemeClr val="tx1"/>
                </a:solidFill>
              </a:rPr>
            </a:br>
            <a:r>
              <a:rPr lang="en-AU" b="1" dirty="0" smtClean="0">
                <a:solidFill>
                  <a:schemeClr val="tx1"/>
                </a:solidFill>
              </a:rPr>
              <a:t>medication-related </a:t>
            </a:r>
            <a:r>
              <a:rPr lang="en-AU" b="1" dirty="0">
                <a:solidFill>
                  <a:schemeClr val="tx1"/>
                </a:solidFill>
              </a:rPr>
              <a:t>issues?</a:t>
            </a:r>
            <a:br>
              <a:rPr lang="en-AU" b="1" dirty="0">
                <a:solidFill>
                  <a:schemeClr val="tx1"/>
                </a:solidFill>
              </a:rPr>
            </a:b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6150717"/>
              </p:ext>
            </p:extLst>
          </p:nvPr>
        </p:nvGraphicFramePr>
        <p:xfrm>
          <a:off x="971600" y="1988840"/>
          <a:ext cx="7272808" cy="4392488"/>
        </p:xfrm>
        <a:graphic>
          <a:graphicData uri="http://schemas.openxmlformats.org/drawingml/2006/table">
            <a:tbl>
              <a:tblPr firstRow="1" bandRow="1">
                <a:tableStyleId>{2D5ABB26-0587-4C30-8999-92F81FD0307C}</a:tableStyleId>
              </a:tblPr>
              <a:tblGrid>
                <a:gridCol w="3636404"/>
                <a:gridCol w="3636404"/>
              </a:tblGrid>
              <a:tr h="4392488">
                <a:tc>
                  <a:txBody>
                    <a:bodyPr/>
                    <a:lstStyle/>
                    <a:p>
                      <a:r>
                        <a:rPr lang="en-AU" sz="2000" b="1" dirty="0" smtClean="0"/>
                        <a:t>“It’s too hard!”</a:t>
                      </a:r>
                    </a:p>
                    <a:p>
                      <a:r>
                        <a:rPr lang="en-AU" sz="2000" b="1" i="1" dirty="0" smtClean="0"/>
                        <a:t>Indiscriminate learning about medications</a:t>
                      </a:r>
                    </a:p>
                    <a:p>
                      <a:r>
                        <a:rPr lang="en-AU" sz="2000" b="1" dirty="0" smtClean="0"/>
                        <a:t>refer on, “not my problem”</a:t>
                      </a:r>
                    </a:p>
                    <a:p>
                      <a:r>
                        <a:rPr lang="en-AU" sz="2000" b="1" i="1" dirty="0" smtClean="0"/>
                        <a:t>set boundaries rigidly</a:t>
                      </a:r>
                    </a:p>
                    <a:p>
                      <a:r>
                        <a:rPr lang="en-AU" sz="2000" b="1" dirty="0" smtClean="0"/>
                        <a:t>“they must deserve it”</a:t>
                      </a:r>
                    </a:p>
                    <a:p>
                      <a:r>
                        <a:rPr lang="en-AU" sz="2000" b="1" i="1" dirty="0" smtClean="0"/>
                        <a:t>decline referrals</a:t>
                      </a:r>
                    </a:p>
                    <a:p>
                      <a:r>
                        <a:rPr lang="en-AU" sz="2000" b="1" dirty="0" smtClean="0"/>
                        <a:t>chicken out</a:t>
                      </a:r>
                    </a:p>
                    <a:p>
                      <a:r>
                        <a:rPr lang="en-AU" sz="2000" b="1" i="1" dirty="0" smtClean="0"/>
                        <a:t>self-doubt</a:t>
                      </a:r>
                    </a:p>
                    <a:p>
                      <a:r>
                        <a:rPr lang="en-AU" sz="2000" b="1" dirty="0" smtClean="0"/>
                        <a:t>drink alcohol (self medicate)</a:t>
                      </a:r>
                    </a:p>
                    <a:p>
                      <a:r>
                        <a:rPr lang="en-AU" sz="2000" b="1" i="1" dirty="0" smtClean="0"/>
                        <a:t>take holidays</a:t>
                      </a:r>
                    </a:p>
                    <a:p>
                      <a:r>
                        <a:rPr lang="en-AU" sz="2000" b="1" dirty="0" smtClean="0"/>
                        <a:t>go quiet – </a:t>
                      </a:r>
                      <a:r>
                        <a:rPr lang="en-AU" sz="2000" b="1" i="1" dirty="0" smtClean="0"/>
                        <a:t>can’t discuss</a:t>
                      </a:r>
                      <a:r>
                        <a:rPr lang="en-AU" sz="2000" b="1" i="1" baseline="0" dirty="0" smtClean="0"/>
                        <a:t> out of role, keep my head down</a:t>
                      </a:r>
                      <a:endParaRPr lang="en-AU" sz="2000" b="1" i="1" dirty="0" smtClean="0"/>
                    </a:p>
                    <a:p>
                      <a:endParaRPr lang="en-AU" dirty="0"/>
                    </a:p>
                  </a:txBody>
                  <a:tcPr/>
                </a:tc>
                <a:tc>
                  <a:txBody>
                    <a:bodyPr/>
                    <a:lstStyle/>
                    <a:p>
                      <a:r>
                        <a:rPr lang="en-AU" sz="2000" b="1" i="1" dirty="0" smtClean="0"/>
                        <a:t>retire</a:t>
                      </a:r>
                    </a:p>
                    <a:p>
                      <a:r>
                        <a:rPr lang="en-AU" sz="2000" b="1" dirty="0" smtClean="0"/>
                        <a:t>distance from the client</a:t>
                      </a:r>
                    </a:p>
                    <a:p>
                      <a:r>
                        <a:rPr lang="en-AU" sz="2000" b="1" i="1" dirty="0" smtClean="0"/>
                        <a:t>argue</a:t>
                      </a:r>
                    </a:p>
                    <a:p>
                      <a:r>
                        <a:rPr lang="en-AU" sz="2000" b="1" dirty="0" smtClean="0"/>
                        <a:t>rant – lose</a:t>
                      </a:r>
                      <a:r>
                        <a:rPr lang="en-AU" sz="2000" b="1" baseline="0" dirty="0" smtClean="0"/>
                        <a:t> client along the way</a:t>
                      </a:r>
                      <a:endParaRPr lang="en-AU" sz="2000" b="1" dirty="0" smtClean="0"/>
                    </a:p>
                    <a:p>
                      <a:r>
                        <a:rPr lang="en-AU" sz="2000" b="1" i="1" dirty="0" smtClean="0"/>
                        <a:t>coerce</a:t>
                      </a:r>
                    </a:p>
                    <a:p>
                      <a:r>
                        <a:rPr lang="en-AU" sz="2000" b="1" dirty="0" smtClean="0"/>
                        <a:t>talk technical</a:t>
                      </a:r>
                    </a:p>
                    <a:p>
                      <a:r>
                        <a:rPr lang="en-AU" sz="2000" b="1" i="1" dirty="0" smtClean="0"/>
                        <a:t>right/wrong answers</a:t>
                      </a:r>
                    </a:p>
                    <a:p>
                      <a:r>
                        <a:rPr lang="en-AU" sz="2000" b="1" dirty="0" smtClean="0"/>
                        <a:t>overanalyse</a:t>
                      </a:r>
                    </a:p>
                    <a:p>
                      <a:r>
                        <a:rPr lang="en-AU" sz="2000" b="1" i="1" dirty="0" smtClean="0"/>
                        <a:t>blame the system</a:t>
                      </a:r>
                    </a:p>
                    <a:p>
                      <a:r>
                        <a:rPr lang="en-AU" sz="2000" b="1" dirty="0" smtClean="0"/>
                        <a:t>prescribe more/prescribe less</a:t>
                      </a:r>
                    </a:p>
                    <a:p>
                      <a:r>
                        <a:rPr lang="en-AU" sz="2000" b="1" i="1" dirty="0" smtClean="0"/>
                        <a:t>confuse clients, oneself</a:t>
                      </a:r>
                      <a:endParaRPr lang="en-AU" sz="1800" b="0" i="1" dirty="0" smtClean="0"/>
                    </a:p>
                    <a:p>
                      <a:r>
                        <a:rPr lang="en-AU" sz="2000" b="1" dirty="0" smtClean="0"/>
                        <a:t>“It’s beyond my expertise”</a:t>
                      </a:r>
                    </a:p>
                    <a:p>
                      <a:r>
                        <a:rPr lang="en-AU" sz="2000" b="1" i="1" dirty="0" smtClean="0"/>
                        <a:t>Ignore</a:t>
                      </a:r>
                      <a:r>
                        <a:rPr lang="en-AU" sz="2000" b="1" i="1" baseline="0" dirty="0" smtClean="0"/>
                        <a:t> / forget meds issues</a:t>
                      </a:r>
                      <a:endParaRPr lang="en-AU" sz="2000" b="1" i="1" dirty="0" smtClean="0"/>
                    </a:p>
                  </a:txBody>
                  <a:tcPr/>
                </a:tc>
              </a:tr>
            </a:tbl>
          </a:graphicData>
        </a:graphic>
      </p:graphicFrame>
    </p:spTree>
    <p:extLst>
      <p:ext uri="{BB962C8B-B14F-4D97-AF65-F5344CB8AC3E}">
        <p14:creationId xmlns:p14="http://schemas.microsoft.com/office/powerpoint/2010/main" val="231508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549275"/>
            <a:ext cx="8229600" cy="1325563"/>
          </a:xfrm>
        </p:spPr>
        <p:txBody>
          <a:bodyPr/>
          <a:lstStyle/>
          <a:p>
            <a:pPr defTabSz="914305" fontAlgn="auto">
              <a:spcAft>
                <a:spcPts val="0"/>
              </a:spcAft>
              <a:defRPr/>
            </a:pPr>
            <a:r>
              <a:rPr lang="en-AU" b="1" dirty="0" smtClean="0">
                <a:solidFill>
                  <a:schemeClr val="tx1"/>
                </a:solidFill>
              </a:rPr>
              <a:t>MOVING </a:t>
            </a:r>
            <a:r>
              <a:rPr lang="en-AU" b="1" i="1" dirty="0" smtClean="0">
                <a:solidFill>
                  <a:schemeClr val="tx1"/>
                </a:solidFill>
              </a:rPr>
              <a:t>TOWARDS</a:t>
            </a:r>
            <a:r>
              <a:rPr lang="en-AU" b="1" dirty="0" smtClean="0">
                <a:solidFill>
                  <a:schemeClr val="tx1"/>
                </a:solidFill>
              </a:rPr>
              <a:t> WORKABLE MEDICATION USE - TOGETHER</a:t>
            </a:r>
            <a:endParaRPr lang="en-AU" b="1" dirty="0">
              <a:solidFill>
                <a:schemeClr val="tx1"/>
              </a:solidFill>
            </a:endParaRPr>
          </a:p>
        </p:txBody>
      </p:sp>
      <p:sp>
        <p:nvSpPr>
          <p:cNvPr id="24578" name="Content Placeholder 2"/>
          <p:cNvSpPr>
            <a:spLocks noGrp="1"/>
          </p:cNvSpPr>
          <p:nvPr>
            <p:ph idx="4294967295"/>
          </p:nvPr>
        </p:nvSpPr>
        <p:spPr>
          <a:xfrm>
            <a:off x="250825" y="1916113"/>
            <a:ext cx="8640763" cy="4176712"/>
          </a:xfrm>
        </p:spPr>
        <p:txBody>
          <a:bodyPr>
            <a:normAutofit fontScale="92500" lnSpcReduction="10000"/>
          </a:bodyPr>
          <a:lstStyle/>
          <a:p>
            <a:pPr marL="512763" indent="-512763">
              <a:lnSpc>
                <a:spcPct val="90000"/>
              </a:lnSpc>
              <a:buFont typeface="Corbel" pitchFamily="34" charset="0"/>
              <a:buAutoNum type="arabicPeriod"/>
            </a:pPr>
            <a:r>
              <a:rPr lang="en-AU" sz="2800" b="1" dirty="0" smtClean="0">
                <a:solidFill>
                  <a:schemeClr val="tx1"/>
                </a:solidFill>
              </a:rPr>
              <a:t>What is important to you and your clients? How can medication knowledge and use might be helpful?</a:t>
            </a:r>
          </a:p>
          <a:p>
            <a:pPr marL="512763" indent="-512763">
              <a:lnSpc>
                <a:spcPct val="90000"/>
              </a:lnSpc>
              <a:buFont typeface="Corbel" pitchFamily="34" charset="0"/>
              <a:buAutoNum type="arabicPeriod"/>
            </a:pPr>
            <a:r>
              <a:rPr lang="en-AU" sz="2800" b="1" dirty="0" smtClean="0">
                <a:solidFill>
                  <a:schemeClr val="tx1"/>
                </a:solidFill>
              </a:rPr>
              <a:t>What medication-related issues get in the way for you and them?</a:t>
            </a:r>
          </a:p>
          <a:p>
            <a:pPr marL="512763" indent="-512763">
              <a:lnSpc>
                <a:spcPct val="90000"/>
              </a:lnSpc>
              <a:buFont typeface="Corbel" pitchFamily="34" charset="0"/>
              <a:buAutoNum type="arabicPeriod"/>
            </a:pPr>
            <a:r>
              <a:rPr lang="en-AU" sz="2800" b="1" dirty="0" smtClean="0">
                <a:solidFill>
                  <a:schemeClr val="tx1"/>
                </a:solidFill>
              </a:rPr>
              <a:t>What do you and your clients do to move Away from these medication-related issues?</a:t>
            </a:r>
          </a:p>
          <a:p>
            <a:pPr marL="512763" indent="-512763">
              <a:lnSpc>
                <a:spcPct val="90000"/>
              </a:lnSpc>
              <a:buFont typeface="Corbel" pitchFamily="34" charset="0"/>
              <a:buAutoNum type="arabicPeriod"/>
            </a:pPr>
            <a:r>
              <a:rPr lang="en-AU" sz="2800" b="1" dirty="0" smtClean="0">
                <a:solidFill>
                  <a:schemeClr val="tx1"/>
                </a:solidFill>
              </a:rPr>
              <a:t>Can Functional Contextual Pharmacology help?</a:t>
            </a:r>
          </a:p>
          <a:p>
            <a:pPr marL="0" indent="0" algn="ctr">
              <a:lnSpc>
                <a:spcPct val="90000"/>
              </a:lnSpc>
              <a:buNone/>
            </a:pPr>
            <a:r>
              <a:rPr lang="en-AU" sz="2800" b="1" dirty="0" smtClean="0">
                <a:solidFill>
                  <a:schemeClr val="tx1"/>
                </a:solidFill>
              </a:rPr>
              <a:t>What can we and our clients do to move Toward those things important to us and them? How can we use medication knowledge and use to help?</a:t>
            </a:r>
          </a:p>
          <a:p>
            <a:pPr marL="512763" indent="-512763">
              <a:lnSpc>
                <a:spcPct val="90000"/>
              </a:lnSpc>
              <a:buFont typeface="Wingdings" pitchFamily="2" charset="2"/>
              <a:buNone/>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AutoNum type="arabicPeriod"/>
            </a:pPr>
            <a:endParaRPr lang="en-AU" sz="2800" b="1" dirty="0" smtClean="0">
              <a:solidFill>
                <a:schemeClr val="tx1"/>
              </a:solidFill>
            </a:endParaRPr>
          </a:p>
          <a:p>
            <a:pPr marL="512763" indent="-512763">
              <a:lnSpc>
                <a:spcPct val="90000"/>
              </a:lnSpc>
              <a:buFont typeface="Corbel" pitchFamily="34" charset="0"/>
              <a:buChar char=""/>
            </a:pPr>
            <a:endParaRPr lang="en-AU"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fade">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fade">
                                      <p:cBhvr>
                                        <p:cTn id="27"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T on Drugs 1 2011 -  introduction - 02.10.11">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3.xml><?xml version="1.0" encoding="utf-8"?>
<a:theme xmlns:a="http://schemas.openxmlformats.org/drawingml/2006/main" name="1_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4.xml><?xml version="1.0" encoding="utf-8"?>
<a:theme xmlns:a="http://schemas.openxmlformats.org/drawingml/2006/main" name="2_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5.xml><?xml version="1.0" encoding="utf-8"?>
<a:theme xmlns:a="http://schemas.openxmlformats.org/drawingml/2006/main" name="3_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6.xml><?xml version="1.0" encoding="utf-8"?>
<a:theme xmlns:a="http://schemas.openxmlformats.org/drawingml/2006/main" name="4_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 on Drugs 1 2011 -  introduction - 02.10.11</Template>
  <TotalTime>2367</TotalTime>
  <Words>2962</Words>
  <Application>Microsoft Office PowerPoint</Application>
  <PresentationFormat>On-screen Show (4:3)</PresentationFormat>
  <Paragraphs>452</Paragraphs>
  <Slides>47</Slides>
  <Notes>15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47</vt:i4>
      </vt:variant>
    </vt:vector>
  </HeadingPairs>
  <TitlesOfParts>
    <vt:vector size="54" baseType="lpstr">
      <vt:lpstr>ACT on Drugs 1 2011 -  introduction - 02.10.11</vt:lpstr>
      <vt:lpstr>Air</vt:lpstr>
      <vt:lpstr>1_Air</vt:lpstr>
      <vt:lpstr>2_Air</vt:lpstr>
      <vt:lpstr>3_Air</vt:lpstr>
      <vt:lpstr>4_Air</vt:lpstr>
      <vt:lpstr>Microsoft Excel 97-2003 Worksheet</vt:lpstr>
      <vt:lpstr>“ACT on Drugs”  Matrix-based FUNCTIONAL CONTEXTUAL PHARMACOLOGY collaborative workshop </vt:lpstr>
      <vt:lpstr>PowerPoint Presentation</vt:lpstr>
      <vt:lpstr>ACT on Drugs  Functional Contextual Pharmacology</vt:lpstr>
      <vt:lpstr>MOVING TOWARDS WORKABLE MEDICATION USE - TOGETHER</vt:lpstr>
      <vt:lpstr>PowerPoint Presentation</vt:lpstr>
      <vt:lpstr>1. What is important to you and your clients?   in relation to medication usage </vt:lpstr>
      <vt:lpstr>2. What medication-related stuff gets  in the way for you and them?</vt:lpstr>
      <vt:lpstr>3. What do you and your clients do  to move Away from these  medication-related issues? </vt:lpstr>
      <vt:lpstr>MOVING TOWARDS WORKABLE MEDICATION USE - TOGETHER</vt:lpstr>
      <vt:lpstr>PowerPoint Presentation</vt:lpstr>
      <vt:lpstr>ACT on Drugs 2011 - the theory in detail Functional Contextual Pharmacology  3 hour detailed workshop, contrasting with the mainstream</vt:lpstr>
      <vt:lpstr>Behavioral Pharmacology – 1950’s</vt:lpstr>
      <vt:lpstr>FC Therapies    &amp;   Mechanist Rx’s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Cares In Sweden? - documentary</vt:lpstr>
      <vt:lpstr>PowerPoint Presentation</vt:lpstr>
      <vt:lpstr>Data Based Medicine - health warning</vt:lpstr>
      <vt:lpstr>Pharmageddon – David Healy 2012</vt:lpstr>
      <vt:lpstr>PowerPoint Presentation</vt:lpstr>
      <vt:lpstr>STAR D, NIMH published V real results</vt:lpstr>
      <vt:lpstr>PowerPoint Presentation</vt:lpstr>
      <vt:lpstr>THERE IS NO CHEMICAL IMBALANCE</vt:lpstr>
      <vt:lpstr>OLD and NEW BIOMYTHOLOGIES</vt:lpstr>
      <vt:lpstr>PowerPoint Presentation</vt:lpstr>
      <vt:lpstr>PowerPoint Presentation</vt:lpstr>
      <vt:lpstr>PowerPoint Presentation</vt:lpstr>
      <vt:lpstr>Context &amp; heroin: rats</vt:lpstr>
      <vt:lpstr>CONTEXT &amp; heroin - rats &amp; humans</vt:lpstr>
      <vt:lpstr>Situational Specificity of Tolerance</vt:lpstr>
      <vt:lpstr>MOVING TOWARDS WORKABLE MEDICATION USE - TOGETHER</vt:lpstr>
      <vt:lpstr>PowerPoint Presentation</vt:lpstr>
      <vt:lpstr>4. What can we and our clients do  to move Toward those things important to us and them? How can we use medication knowledge / use to help?</vt:lpstr>
      <vt:lpstr>PowerPoint Presentation</vt:lpstr>
      <vt:lpstr>PowerPoint Presentation</vt:lpstr>
      <vt:lpstr>PowerPoint Presentation</vt:lpstr>
      <vt:lpstr>Healthy Skepticism – advocacy group </vt:lpstr>
      <vt:lpstr>PowerPoint Presentation</vt:lpstr>
      <vt:lpstr>ACT on Drugs 2011 - the theory in detail Functional Contextual Pharmacology  3 hour detailed workshop, contrasting with the mainstream</vt:lpstr>
      <vt:lpstr>4. What can we and our clients do  to move Toward those things important to us and them? How can we use medication knowledge / use to help?</vt:lpstr>
      <vt:lpstr>ACT on Drugs Resources  Functional Contextual Pharmacology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on Drugs  Functional Contextual Pharmacology</dc:title>
  <dc:creator>User</dc:creator>
  <cp:lastModifiedBy>ACBS3</cp:lastModifiedBy>
  <cp:revision>106</cp:revision>
  <dcterms:created xsi:type="dcterms:W3CDTF">2012-11-19T10:59:41Z</dcterms:created>
  <dcterms:modified xsi:type="dcterms:W3CDTF">2013-08-12T20:14:56Z</dcterms:modified>
</cp:coreProperties>
</file>